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58" r:id="rId4"/>
    <p:sldId id="260" r:id="rId5"/>
    <p:sldId id="261" r:id="rId6"/>
    <p:sldId id="262" r:id="rId7"/>
    <p:sldId id="263" r:id="rId8"/>
    <p:sldId id="264" r:id="rId9"/>
    <p:sldId id="269" r:id="rId10"/>
    <p:sldId id="270" r:id="rId11"/>
    <p:sldId id="265" r:id="rId12"/>
    <p:sldId id="266" r:id="rId13"/>
    <p:sldId id="267" r:id="rId14"/>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4343"/>
    <a:srgbClr val="FE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40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5F4A7-283E-425C-B871-6C46B8A0D3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982B805-1640-41C6-8783-613B941F6F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1F0BB81-37A6-48AB-AEF9-D99BFA208366}"/>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5" name="Footer Placeholder 4">
            <a:extLst>
              <a:ext uri="{FF2B5EF4-FFF2-40B4-BE49-F238E27FC236}">
                <a16:creationId xmlns:a16="http://schemas.microsoft.com/office/drawing/2014/main" id="{4E5DA8E2-BEDA-4069-A289-DB848B5F738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AB5F49F-C14A-4D08-B784-0EE9FC26ED38}"/>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44709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8A46-6CE2-4673-8EB6-C7343AA15C1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9FE48F8-F25A-4067-B542-107B005EF1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5B1D8B8-E3E2-40C2-9730-12E55FB29F09}"/>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5" name="Footer Placeholder 4">
            <a:extLst>
              <a:ext uri="{FF2B5EF4-FFF2-40B4-BE49-F238E27FC236}">
                <a16:creationId xmlns:a16="http://schemas.microsoft.com/office/drawing/2014/main" id="{D574D50F-5AD3-4F5E-B1EC-59EC5F0815C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5FCA803-CA12-4CC7-BD01-B94AF9557B0F}"/>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807095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BADB5-E226-4AAE-81EB-30978A35C4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5DF8425-0532-4826-9D57-1BBBC0648D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67137B-0BF1-4D84-8266-13F226203C71}"/>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5" name="Footer Placeholder 4">
            <a:extLst>
              <a:ext uri="{FF2B5EF4-FFF2-40B4-BE49-F238E27FC236}">
                <a16:creationId xmlns:a16="http://schemas.microsoft.com/office/drawing/2014/main" id="{2A41F89E-3306-4A8E-A2B9-3A40EDF5667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F408E78-CFC7-4117-8146-C4D39AB289EA}"/>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3809535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1DCE6-E19D-4E09-B9A5-99FCD4876EB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FC410DB-056C-4E00-8D71-DE2263133A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2435D87-0B2E-4757-886D-8374482738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8B74401-081B-4097-B145-CA31667DF23D}"/>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6" name="Footer Placeholder 5">
            <a:extLst>
              <a:ext uri="{FF2B5EF4-FFF2-40B4-BE49-F238E27FC236}">
                <a16:creationId xmlns:a16="http://schemas.microsoft.com/office/drawing/2014/main" id="{C571B8AA-001C-414A-BBF9-DDA95EA5234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0F058C5-1409-4B16-BDD6-0AC8F93052BA}"/>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1947163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E3E1-23E4-4B78-90F0-4F7C2FD2127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1C4B7DF-A667-458A-BDF8-EEA8B90F5D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CBCA7D-1671-47E6-BA8D-2BDF290744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CF292B11-626A-4680-AF43-C9ABE40E40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955303-6CCF-42E4-8481-2CB1413F55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465619EF-4183-4829-878E-76EC463DE884}"/>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8" name="Footer Placeholder 7">
            <a:extLst>
              <a:ext uri="{FF2B5EF4-FFF2-40B4-BE49-F238E27FC236}">
                <a16:creationId xmlns:a16="http://schemas.microsoft.com/office/drawing/2014/main" id="{B98B993F-ECDE-410C-A411-E1D16626E79E}"/>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672E335-85BF-4BFF-A716-D45E24C8B961}"/>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2505780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3BEF-F8A0-4753-A840-D3536787F6E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35B331A-81A4-42DC-A078-008CC593101E}"/>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4" name="Footer Placeholder 3">
            <a:extLst>
              <a:ext uri="{FF2B5EF4-FFF2-40B4-BE49-F238E27FC236}">
                <a16:creationId xmlns:a16="http://schemas.microsoft.com/office/drawing/2014/main" id="{B435064B-FA91-498B-AFDA-2DD76842BA2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3EAD4F5-FA01-4DE0-A5B6-0383E27B481E}"/>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2492274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350FF2-75E1-4074-8223-D847E02D8B4F}"/>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3" name="Footer Placeholder 2">
            <a:extLst>
              <a:ext uri="{FF2B5EF4-FFF2-40B4-BE49-F238E27FC236}">
                <a16:creationId xmlns:a16="http://schemas.microsoft.com/office/drawing/2014/main" id="{7A7A3F3B-2DBF-486B-90A6-8BDBF59CC975}"/>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0EE5C443-39A5-42B2-9BDD-47BFC090F217}"/>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1343531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0C11-850A-4E28-8FE2-698489A9D5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0BCA5D4-E4E5-40A5-833B-1434ADACC3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56F19C-3D71-4B96-A6ED-80C594628F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712462-8DB3-477C-B453-137DE25BFC15}"/>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6" name="Footer Placeholder 5">
            <a:extLst>
              <a:ext uri="{FF2B5EF4-FFF2-40B4-BE49-F238E27FC236}">
                <a16:creationId xmlns:a16="http://schemas.microsoft.com/office/drawing/2014/main" id="{126000A0-7F06-4577-9D25-D2FFA06A1E7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9C2A094-D516-463B-8D6D-EE8B95D3517D}"/>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378442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25DB-1A5B-48E0-8372-C9AD48B04B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B9A0E445-3C9C-4BF0-AA6F-5A55B2B6EE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ECCAA7BB-AD99-4BE7-8433-F850C2C18B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D1956E-D374-42AA-BAB5-75AEB0538E76}"/>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6" name="Footer Placeholder 5">
            <a:extLst>
              <a:ext uri="{FF2B5EF4-FFF2-40B4-BE49-F238E27FC236}">
                <a16:creationId xmlns:a16="http://schemas.microsoft.com/office/drawing/2014/main" id="{1A002D47-F7AC-4CEC-BEEB-60740A6F5F7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9B561D3-5C6E-4CFF-BEAE-FA39F73A4BB9}"/>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775447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0C15-7641-4BB6-8ED4-F95DF6F247E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66525A3-D218-42B6-BA38-F0F3B5F284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9A18259-19F7-445B-BE9C-9408CB5448F4}"/>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5" name="Footer Placeholder 4">
            <a:extLst>
              <a:ext uri="{FF2B5EF4-FFF2-40B4-BE49-F238E27FC236}">
                <a16:creationId xmlns:a16="http://schemas.microsoft.com/office/drawing/2014/main" id="{61F527CF-338B-4B4B-833C-DDE16F3A64F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0040999-6F74-4661-9BE3-41EFD89F7FBA}"/>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2028431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A927EA-9A12-4496-BAE4-522CB31536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2242BA4-CFB9-4629-BF70-4BD4AA6AA1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708A546-8A67-4473-826F-4F616533FBEB}"/>
              </a:ext>
            </a:extLst>
          </p:cNvPr>
          <p:cNvSpPr>
            <a:spLocks noGrp="1"/>
          </p:cNvSpPr>
          <p:nvPr>
            <p:ph type="dt" sz="half" idx="10"/>
          </p:nvPr>
        </p:nvSpPr>
        <p:spPr/>
        <p:txBody>
          <a:bodyPr/>
          <a:lstStyle/>
          <a:p>
            <a:fld id="{49862395-CECB-440C-8B91-BBCD68935F08}" type="datetimeFigureOut">
              <a:rPr lang="en-CA" smtClean="0"/>
              <a:t>2022-03-13</a:t>
            </a:fld>
            <a:endParaRPr lang="en-CA"/>
          </a:p>
        </p:txBody>
      </p:sp>
      <p:sp>
        <p:nvSpPr>
          <p:cNvPr id="5" name="Footer Placeholder 4">
            <a:extLst>
              <a:ext uri="{FF2B5EF4-FFF2-40B4-BE49-F238E27FC236}">
                <a16:creationId xmlns:a16="http://schemas.microsoft.com/office/drawing/2014/main" id="{79D4777E-E787-40E2-9786-4967803D605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AA38FB2-4C1F-4315-BB89-9BFC98F1C78B}"/>
              </a:ext>
            </a:extLst>
          </p:cNvPr>
          <p:cNvSpPr>
            <a:spLocks noGrp="1"/>
          </p:cNvSpPr>
          <p:nvPr>
            <p:ph type="sldNum" sz="quarter" idx="12"/>
          </p:nvPr>
        </p:nvSpPr>
        <p:spPr/>
        <p:txBody>
          <a:bodyPr/>
          <a:lstStyle/>
          <a:p>
            <a:fld id="{C60E9C11-D221-43D3-A7CA-A61B5253332C}" type="slidenum">
              <a:rPr lang="en-CA" smtClean="0"/>
              <a:t>‹#›</a:t>
            </a:fld>
            <a:endParaRPr lang="en-CA"/>
          </a:p>
        </p:txBody>
      </p:sp>
    </p:spTree>
    <p:extLst>
      <p:ext uri="{BB962C8B-B14F-4D97-AF65-F5344CB8AC3E}">
        <p14:creationId xmlns:p14="http://schemas.microsoft.com/office/powerpoint/2010/main" val="1562925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646995-8023-4B27-BF35-5113B9F380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43F54FB-4E97-4E31-9A01-DF58D45E4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CC648E1-9090-48D4-91ED-C2C9C83DF6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862395-CECB-440C-8B91-BBCD68935F08}" type="datetimeFigureOut">
              <a:rPr lang="en-CA" smtClean="0"/>
              <a:t>2022-03-13</a:t>
            </a:fld>
            <a:endParaRPr lang="en-CA"/>
          </a:p>
        </p:txBody>
      </p:sp>
      <p:sp>
        <p:nvSpPr>
          <p:cNvPr id="5" name="Footer Placeholder 4">
            <a:extLst>
              <a:ext uri="{FF2B5EF4-FFF2-40B4-BE49-F238E27FC236}">
                <a16:creationId xmlns:a16="http://schemas.microsoft.com/office/drawing/2014/main" id="{86289F92-8E1D-40AA-91C3-D6EF6A4D4C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0E84E96-6521-47AC-8482-6A6CEC5961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0E9C11-D221-43D3-A7CA-A61B5253332C}" type="slidenum">
              <a:rPr lang="en-CA" smtClean="0"/>
              <a:t>‹#›</a:t>
            </a:fld>
            <a:endParaRPr lang="en-CA"/>
          </a:p>
        </p:txBody>
      </p:sp>
    </p:spTree>
    <p:extLst>
      <p:ext uri="{BB962C8B-B14F-4D97-AF65-F5344CB8AC3E}">
        <p14:creationId xmlns:p14="http://schemas.microsoft.com/office/powerpoint/2010/main" val="1511807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biblehub.com/james/3-2.htm" TargetMode="External"/><Relationship Id="rId2" Type="http://schemas.openxmlformats.org/officeDocument/2006/relationships/hyperlink" Target="http://biblehub.com/james/3-1.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iblehub.com/james/3-1.htm"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hyperlink" Target="http://biblehub.com/james/2-3.htm" TargetMode="External"/><Relationship Id="rId4" Type="http://schemas.openxmlformats.org/officeDocument/2006/relationships/hyperlink" Target="http://biblehub.com/james/3-2.ht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biblehub.com/james/3-4.htm" TargetMode="External"/><Relationship Id="rId7" Type="http://schemas.openxmlformats.org/officeDocument/2006/relationships/hyperlink" Target="http://biblehub.com/james/3-8.htm" TargetMode="External"/><Relationship Id="rId2" Type="http://schemas.openxmlformats.org/officeDocument/2006/relationships/hyperlink" Target="http://biblehub.com/james/3-3.htm" TargetMode="External"/><Relationship Id="rId1" Type="http://schemas.openxmlformats.org/officeDocument/2006/relationships/slideLayout" Target="../slideLayouts/slideLayout2.xml"/><Relationship Id="rId6" Type="http://schemas.openxmlformats.org/officeDocument/2006/relationships/hyperlink" Target="http://biblehub.com/james/3-7.htm" TargetMode="External"/><Relationship Id="rId5" Type="http://schemas.openxmlformats.org/officeDocument/2006/relationships/hyperlink" Target="http://biblehub.com/james/3-6.htm" TargetMode="External"/><Relationship Id="rId4" Type="http://schemas.openxmlformats.org/officeDocument/2006/relationships/hyperlink" Target="http://biblehub.com/james/3-5.ht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biblehub.com/james/3-10.htm" TargetMode="External"/><Relationship Id="rId2" Type="http://schemas.openxmlformats.org/officeDocument/2006/relationships/hyperlink" Target="http://biblehub.com/james/3-9.htm" TargetMode="External"/><Relationship Id="rId1" Type="http://schemas.openxmlformats.org/officeDocument/2006/relationships/slideLayout" Target="../slideLayouts/slideLayout2.xml"/><Relationship Id="rId5" Type="http://schemas.openxmlformats.org/officeDocument/2006/relationships/hyperlink" Target="http://biblehub.com/james/3-12.htm" TargetMode="External"/><Relationship Id="rId4" Type="http://schemas.openxmlformats.org/officeDocument/2006/relationships/hyperlink" Target="http://biblehub.com/james/3-11.ht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biblehub.com/james/3-14.htm" TargetMode="External"/><Relationship Id="rId2" Type="http://schemas.openxmlformats.org/officeDocument/2006/relationships/hyperlink" Target="https://biblehub.com/james/3-13.htm" TargetMode="External"/><Relationship Id="rId1" Type="http://schemas.openxmlformats.org/officeDocument/2006/relationships/slideLayout" Target="../slideLayouts/slideLayout2.xml"/><Relationship Id="rId5" Type="http://schemas.openxmlformats.org/officeDocument/2006/relationships/hyperlink" Target="https://biblehub.com/james/3-16.htm" TargetMode="External"/><Relationship Id="rId4" Type="http://schemas.openxmlformats.org/officeDocument/2006/relationships/hyperlink" Target="https://biblehub.com/james/3-15.ht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biblehub.com/james/3-14.htm" TargetMode="External"/><Relationship Id="rId2" Type="http://schemas.openxmlformats.org/officeDocument/2006/relationships/hyperlink" Target="https://biblehub.com/james/3-13.htm" TargetMode="External"/><Relationship Id="rId1" Type="http://schemas.openxmlformats.org/officeDocument/2006/relationships/slideLayout" Target="../slideLayouts/slideLayout4.xml"/><Relationship Id="rId5" Type="http://schemas.openxmlformats.org/officeDocument/2006/relationships/hyperlink" Target="https://biblehub.com/james/3-16.htm" TargetMode="External"/><Relationship Id="rId4" Type="http://schemas.openxmlformats.org/officeDocument/2006/relationships/hyperlink" Target="https://biblehub.com/james/3-15.ht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biblehub.com/james/3-14.htm" TargetMode="External"/><Relationship Id="rId2" Type="http://schemas.openxmlformats.org/officeDocument/2006/relationships/hyperlink" Target="https://biblehub.com/james/3-13.htm" TargetMode="External"/><Relationship Id="rId1" Type="http://schemas.openxmlformats.org/officeDocument/2006/relationships/slideLayout" Target="../slideLayouts/slideLayout4.xml"/><Relationship Id="rId5" Type="http://schemas.openxmlformats.org/officeDocument/2006/relationships/hyperlink" Target="https://biblehub.com/james/3-16.htm" TargetMode="External"/><Relationship Id="rId4" Type="http://schemas.openxmlformats.org/officeDocument/2006/relationships/hyperlink" Target="https://biblehub.com/james/3-15.ht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biblehub.com/james/3-17.htm" TargetMode="External"/><Relationship Id="rId2" Type="http://schemas.openxmlformats.org/officeDocument/2006/relationships/hyperlink" Target="https://biblehub.com/james/3-13.htm" TargetMode="External"/><Relationship Id="rId1" Type="http://schemas.openxmlformats.org/officeDocument/2006/relationships/slideLayout" Target="../slideLayouts/slideLayout2.xml"/><Relationship Id="rId4" Type="http://schemas.openxmlformats.org/officeDocument/2006/relationships/hyperlink" Target="https://biblehub.com/james/3-18.ht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biblehub.com/james/3-18.htm" TargetMode="External"/><Relationship Id="rId2" Type="http://schemas.openxmlformats.org/officeDocument/2006/relationships/hyperlink" Target="https://biblehub.com/james/3-17.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5024CA6-58E7-4A2F-8F11-E51D374E855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3750" r="97083">
                        <a14:foregroundMark x1="18333" y1="16667" x2="1875" y2="18333"/>
                        <a14:foregroundMark x1="1875" y1="18333" x2="11250" y2="31111"/>
                        <a14:foregroundMark x1="11250" y1="31111" x2="6250" y2="42500"/>
                        <a14:foregroundMark x1="6250" y1="42500" x2="8333" y2="70833"/>
                        <a14:foregroundMark x1="8333" y1="70833" x2="11458" y2="79722"/>
                        <a14:foregroundMark x1="11458" y1="79722" x2="6042" y2="81944"/>
                        <a14:foregroundMark x1="6042" y1="81944" x2="4167" y2="46389"/>
                        <a14:foregroundMark x1="4167" y1="46389" x2="5833" y2="28611"/>
                        <a14:foregroundMark x1="5833" y1="28611" x2="10625" y2="27500"/>
                        <a14:foregroundMark x1="3542" y1="48889" x2="2917" y2="63056"/>
                        <a14:foregroundMark x1="2917" y1="63056" x2="3958" y2="53889"/>
                        <a14:foregroundMark x1="3958" y1="53889" x2="3958" y2="53889"/>
                        <a14:foregroundMark x1="90833" y1="24444" x2="94792" y2="78889"/>
                        <a14:foregroundMark x1="94792" y1="78889" x2="90833" y2="83889"/>
                        <a14:foregroundMark x1="90833" y1="83889" x2="91875" y2="76111"/>
                        <a14:foregroundMark x1="91875" y1="76111" x2="91250" y2="68333"/>
                        <a14:foregroundMark x1="91250" y1="68333" x2="87917" y2="59167"/>
                        <a14:foregroundMark x1="87917" y1="59167" x2="87083" y2="50000"/>
                        <a14:foregroundMark x1="87083" y1="50000" x2="92083" y2="43889"/>
                        <a14:foregroundMark x1="92083" y1="43889" x2="90625" y2="52500"/>
                        <a14:foregroundMark x1="90625" y1="52500" x2="91458" y2="49444"/>
                        <a14:foregroundMark x1="93958" y1="43056" x2="96042" y2="54167"/>
                        <a14:foregroundMark x1="96042" y1="54167" x2="94792" y2="65278"/>
                        <a14:foregroundMark x1="94792" y1="65278" x2="97083" y2="58333"/>
                        <a14:foregroundMark x1="97083" y1="58333" x2="96875" y2="51389"/>
                        <a14:backgroundMark x1="17917" y1="12500" x2="24375" y2="13333"/>
                        <a14:backgroundMark x1="24375" y1="13333" x2="31250" y2="13056"/>
                        <a14:backgroundMark x1="31250" y1="13056" x2="36875" y2="13056"/>
                        <a14:backgroundMark x1="36875" y1="13056" x2="42292" y2="10278"/>
                        <a14:backgroundMark x1="42292" y1="10278" x2="42500" y2="10278"/>
                      </a14:backgroundRemoval>
                    </a14:imgEffect>
                  </a14:imgLayer>
                </a14:imgProps>
              </a:ext>
              <a:ext uri="{28A0092B-C50C-407E-A947-70E740481C1C}">
                <a14:useLocalDpi xmlns:a14="http://schemas.microsoft.com/office/drawing/2010/main" val="0"/>
              </a:ext>
            </a:extLst>
          </a:blip>
          <a:srcRect/>
          <a:stretch>
            <a:fillRect/>
          </a:stretch>
        </p:blipFill>
        <p:spPr bwMode="auto">
          <a:xfrm>
            <a:off x="415896" y="811509"/>
            <a:ext cx="9212366" cy="69092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F2460E8-203B-4A57-AFD8-EC853D17F1EB}"/>
              </a:ext>
            </a:extLst>
          </p:cNvPr>
          <p:cNvSpPr>
            <a:spLocks noGrp="1"/>
          </p:cNvSpPr>
          <p:nvPr>
            <p:ph type="ctrTitle"/>
          </p:nvPr>
        </p:nvSpPr>
        <p:spPr>
          <a:xfrm>
            <a:off x="358922" y="-103677"/>
            <a:ext cx="11459911" cy="1607299"/>
          </a:xfrm>
          <a:noFill/>
        </p:spPr>
        <p:txBody>
          <a:bodyPr>
            <a:normAutofit fontScale="90000"/>
          </a:bodyPr>
          <a:lstStyle/>
          <a:p>
            <a:br>
              <a:rPr lang="en-CA" dirty="0">
                <a:effectLst>
                  <a:glow rad="101600">
                    <a:schemeClr val="bg1">
                      <a:alpha val="86000"/>
                    </a:schemeClr>
                  </a:glow>
                </a:effectLst>
              </a:rPr>
            </a:br>
            <a:r>
              <a:rPr lang="en-CA" baseline="30000" dirty="0">
                <a:effectLst>
                  <a:glow rad="101600">
                    <a:schemeClr val="bg1">
                      <a:alpha val="86000"/>
                    </a:schemeClr>
                  </a:glow>
                </a:effectLst>
              </a:rPr>
              <a:t>building</a:t>
            </a:r>
            <a:r>
              <a:rPr lang="en-CA" dirty="0">
                <a:effectLst>
                  <a:glow rad="101600">
                    <a:schemeClr val="bg1">
                      <a:alpha val="86000"/>
                    </a:schemeClr>
                  </a:glow>
                </a:effectLst>
              </a:rPr>
              <a:t> </a:t>
            </a:r>
            <a:r>
              <a:rPr lang="en-CA" b="1" dirty="0">
                <a:effectLst>
                  <a:glow rad="101600">
                    <a:schemeClr val="bg1">
                      <a:alpha val="86000"/>
                    </a:schemeClr>
                  </a:glow>
                </a:effectLst>
              </a:rPr>
              <a:t>Teachers </a:t>
            </a:r>
            <a:r>
              <a:rPr lang="en-CA" dirty="0">
                <a:effectLst>
                  <a:glow rad="101600">
                    <a:schemeClr val="bg1">
                      <a:alpha val="86000"/>
                    </a:schemeClr>
                  </a:glow>
                </a:effectLst>
              </a:rPr>
              <a:t>from Above </a:t>
            </a:r>
            <a:r>
              <a:rPr lang="en-CA" b="1" baseline="30000" dirty="0">
                <a:effectLst>
                  <a:glow rad="101600">
                    <a:schemeClr val="bg1">
                      <a:alpha val="86000"/>
                    </a:schemeClr>
                  </a:glow>
                </a:effectLst>
              </a:rPr>
              <a:t>James 3</a:t>
            </a:r>
          </a:p>
        </p:txBody>
      </p:sp>
      <p:sp>
        <p:nvSpPr>
          <p:cNvPr id="3" name="Subtitle 2">
            <a:extLst>
              <a:ext uri="{FF2B5EF4-FFF2-40B4-BE49-F238E27FC236}">
                <a16:creationId xmlns:a16="http://schemas.microsoft.com/office/drawing/2014/main" id="{12D1BB29-82EA-4F23-8118-469B355A0EA5}"/>
              </a:ext>
            </a:extLst>
          </p:cNvPr>
          <p:cNvSpPr>
            <a:spLocks noGrp="1"/>
          </p:cNvSpPr>
          <p:nvPr>
            <p:ph type="subTitle" idx="1"/>
          </p:nvPr>
        </p:nvSpPr>
        <p:spPr>
          <a:xfrm>
            <a:off x="8504842" y="5694069"/>
            <a:ext cx="4557757" cy="557612"/>
          </a:xfrm>
        </p:spPr>
        <p:txBody>
          <a:bodyPr>
            <a:normAutofit/>
          </a:bodyPr>
          <a:lstStyle/>
          <a:p>
            <a:r>
              <a:rPr lang="en-CA" sz="2000" dirty="0">
                <a:effectLst>
                  <a:glow rad="63500">
                    <a:schemeClr val="bg1">
                      <a:alpha val="40000"/>
                    </a:schemeClr>
                  </a:glow>
                </a:effectLst>
              </a:rPr>
              <a:t>Pastor Johnson Hsu</a:t>
            </a:r>
          </a:p>
        </p:txBody>
      </p:sp>
      <p:pic>
        <p:nvPicPr>
          <p:cNvPr id="5" name="Picture 4" descr="Graphical user interface, logo&#10;&#10;Description automatically generated with medium confidence">
            <a:extLst>
              <a:ext uri="{FF2B5EF4-FFF2-40B4-BE49-F238E27FC236}">
                <a16:creationId xmlns:a16="http://schemas.microsoft.com/office/drawing/2014/main" id="{2518DB6E-BC2F-4025-9530-4346854407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1876" y="5893283"/>
            <a:ext cx="2100124" cy="928255"/>
          </a:xfrm>
          <a:prstGeom prst="rect">
            <a:avLst/>
          </a:prstGeom>
        </p:spPr>
      </p:pic>
      <p:sp>
        <p:nvSpPr>
          <p:cNvPr id="4" name="Rectangle 3">
            <a:extLst>
              <a:ext uri="{FF2B5EF4-FFF2-40B4-BE49-F238E27FC236}">
                <a16:creationId xmlns:a16="http://schemas.microsoft.com/office/drawing/2014/main" id="{AAA7E847-6319-4C5C-8279-6E6F4A8575F1}"/>
              </a:ext>
            </a:extLst>
          </p:cNvPr>
          <p:cNvSpPr/>
          <p:nvPr/>
        </p:nvSpPr>
        <p:spPr>
          <a:xfrm>
            <a:off x="8795409" y="1957143"/>
            <a:ext cx="1779654" cy="923330"/>
          </a:xfrm>
          <a:prstGeom prst="rect">
            <a:avLst/>
          </a:prstGeom>
          <a:noFill/>
        </p:spPr>
        <p:txBody>
          <a:bodyPr wrap="none" lIns="91440" tIns="45720" rIns="91440" bIns="45720">
            <a:spAutoFit/>
          </a:bodyPr>
          <a:lstStyle/>
          <a:p>
            <a:pPr algn="ctr"/>
            <a:r>
              <a:rPr lang="en-US" sz="5400" b="0" cap="none" spc="0" dirty="0">
                <a:ln w="0"/>
                <a:solidFill>
                  <a:srgbClr val="454343">
                    <a:alpha val="50000"/>
                  </a:srgbClr>
                </a:solidFill>
                <a:latin typeface="Segoe Script" panose="030B0504020000000003" pitchFamily="66" charset="0"/>
              </a:rPr>
              <a:t>wise</a:t>
            </a:r>
          </a:p>
        </p:txBody>
      </p:sp>
      <p:sp>
        <p:nvSpPr>
          <p:cNvPr id="7" name="Rectangle 6">
            <a:extLst>
              <a:ext uri="{FF2B5EF4-FFF2-40B4-BE49-F238E27FC236}">
                <a16:creationId xmlns:a16="http://schemas.microsoft.com/office/drawing/2014/main" id="{AB3FDBD2-6FCB-443B-8EDF-2E9EC4FD6C60}"/>
              </a:ext>
            </a:extLst>
          </p:cNvPr>
          <p:cNvSpPr/>
          <p:nvPr/>
        </p:nvSpPr>
        <p:spPr>
          <a:xfrm>
            <a:off x="2464167" y="4121188"/>
            <a:ext cx="1601721" cy="1200329"/>
          </a:xfrm>
          <a:prstGeom prst="rect">
            <a:avLst/>
          </a:prstGeom>
          <a:noFill/>
        </p:spPr>
        <p:txBody>
          <a:bodyPr wrap="none" lIns="91440" tIns="45720" rIns="91440" bIns="45720">
            <a:spAutoFit/>
          </a:bodyPr>
          <a:lstStyle/>
          <a:p>
            <a:pPr algn="ctr"/>
            <a:r>
              <a:rPr lang="en-US" sz="3600" b="0" cap="none" spc="0" dirty="0">
                <a:ln w="0"/>
                <a:solidFill>
                  <a:srgbClr val="454343">
                    <a:alpha val="70000"/>
                  </a:srgbClr>
                </a:solidFill>
                <a:latin typeface="Segoe Script" panose="030B0504020000000003" pitchFamily="66" charset="0"/>
              </a:rPr>
              <a:t>Good </a:t>
            </a:r>
          </a:p>
          <a:p>
            <a:pPr algn="ctr"/>
            <a:r>
              <a:rPr lang="en-US" sz="3600" b="0" cap="none" spc="0" dirty="0">
                <a:ln w="0"/>
                <a:solidFill>
                  <a:srgbClr val="454343">
                    <a:alpha val="70000"/>
                  </a:srgbClr>
                </a:solidFill>
                <a:latin typeface="Segoe Script" panose="030B0504020000000003" pitchFamily="66" charset="0"/>
              </a:rPr>
              <a:t>life</a:t>
            </a:r>
          </a:p>
        </p:txBody>
      </p:sp>
      <p:sp>
        <p:nvSpPr>
          <p:cNvPr id="8" name="Rectangle 7">
            <a:extLst>
              <a:ext uri="{FF2B5EF4-FFF2-40B4-BE49-F238E27FC236}">
                <a16:creationId xmlns:a16="http://schemas.microsoft.com/office/drawing/2014/main" id="{A636E4AD-8CB4-47D9-A1A5-7ED1FC047688}"/>
              </a:ext>
            </a:extLst>
          </p:cNvPr>
          <p:cNvSpPr/>
          <p:nvPr/>
        </p:nvSpPr>
        <p:spPr>
          <a:xfrm>
            <a:off x="7101146" y="6259346"/>
            <a:ext cx="2353528" cy="707886"/>
          </a:xfrm>
          <a:prstGeom prst="rect">
            <a:avLst/>
          </a:prstGeom>
          <a:noFill/>
        </p:spPr>
        <p:txBody>
          <a:bodyPr wrap="none" lIns="91440" tIns="45720" rIns="91440" bIns="45720">
            <a:spAutoFit/>
          </a:bodyPr>
          <a:lstStyle/>
          <a:p>
            <a:pPr algn="ctr"/>
            <a:r>
              <a:rPr lang="en-US" sz="4000" b="0" cap="none" spc="0" dirty="0">
                <a:ln w="0"/>
                <a:solidFill>
                  <a:srgbClr val="454343">
                    <a:alpha val="50000"/>
                  </a:srgbClr>
                </a:solidFill>
                <a:latin typeface="Segoe Script" panose="030B0504020000000003" pitchFamily="66" charset="0"/>
              </a:rPr>
              <a:t>humble</a:t>
            </a:r>
          </a:p>
        </p:txBody>
      </p:sp>
      <p:sp>
        <p:nvSpPr>
          <p:cNvPr id="9" name="Rectangle 8">
            <a:extLst>
              <a:ext uri="{FF2B5EF4-FFF2-40B4-BE49-F238E27FC236}">
                <a16:creationId xmlns:a16="http://schemas.microsoft.com/office/drawing/2014/main" id="{321944D7-7057-4F47-9C40-C8E3DC05AEA8}"/>
              </a:ext>
            </a:extLst>
          </p:cNvPr>
          <p:cNvSpPr/>
          <p:nvPr/>
        </p:nvSpPr>
        <p:spPr>
          <a:xfrm>
            <a:off x="218567" y="978395"/>
            <a:ext cx="1707519" cy="830997"/>
          </a:xfrm>
          <a:prstGeom prst="rect">
            <a:avLst/>
          </a:prstGeom>
          <a:noFill/>
        </p:spPr>
        <p:txBody>
          <a:bodyPr wrap="none" lIns="91440" tIns="45720" rIns="91440" bIns="45720">
            <a:spAutoFit/>
          </a:bodyPr>
          <a:lstStyle/>
          <a:p>
            <a:pPr algn="ctr"/>
            <a:r>
              <a:rPr lang="en-US" sz="4800" b="0" cap="none" spc="0" dirty="0">
                <a:ln w="0"/>
                <a:solidFill>
                  <a:srgbClr val="454343">
                    <a:alpha val="50000"/>
                  </a:srgbClr>
                </a:solidFill>
                <a:latin typeface="Segoe Script" panose="030B0504020000000003" pitchFamily="66" charset="0"/>
              </a:rPr>
              <a:t>pure</a:t>
            </a:r>
          </a:p>
        </p:txBody>
      </p:sp>
      <p:sp>
        <p:nvSpPr>
          <p:cNvPr id="10" name="Rectangle 9">
            <a:extLst>
              <a:ext uri="{FF2B5EF4-FFF2-40B4-BE49-F238E27FC236}">
                <a16:creationId xmlns:a16="http://schemas.microsoft.com/office/drawing/2014/main" id="{1E665F18-7ED0-4238-93A1-71E2843D6341}"/>
              </a:ext>
            </a:extLst>
          </p:cNvPr>
          <p:cNvSpPr/>
          <p:nvPr/>
        </p:nvSpPr>
        <p:spPr>
          <a:xfrm>
            <a:off x="9419185" y="3977528"/>
            <a:ext cx="2257348" cy="461665"/>
          </a:xfrm>
          <a:prstGeom prst="rect">
            <a:avLst/>
          </a:prstGeom>
          <a:noFill/>
        </p:spPr>
        <p:txBody>
          <a:bodyPr wrap="none" lIns="91440" tIns="45720" rIns="91440" bIns="45720">
            <a:spAutoFit/>
          </a:bodyPr>
          <a:lstStyle/>
          <a:p>
            <a:pPr algn="ctr"/>
            <a:r>
              <a:rPr lang="en-US" sz="2400" b="0" cap="none" spc="0" dirty="0">
                <a:ln w="0"/>
                <a:solidFill>
                  <a:srgbClr val="454343">
                    <a:alpha val="50000"/>
                  </a:srgbClr>
                </a:solidFill>
                <a:latin typeface="Segoe Script" panose="030B0504020000000003" pitchFamily="66" charset="0"/>
              </a:rPr>
              <a:t>Peace loving</a:t>
            </a:r>
          </a:p>
        </p:txBody>
      </p:sp>
      <p:sp>
        <p:nvSpPr>
          <p:cNvPr id="11" name="Rectangle 10">
            <a:extLst>
              <a:ext uri="{FF2B5EF4-FFF2-40B4-BE49-F238E27FC236}">
                <a16:creationId xmlns:a16="http://schemas.microsoft.com/office/drawing/2014/main" id="{48B6FC3A-DF69-41B1-B8AC-36C910658021}"/>
              </a:ext>
            </a:extLst>
          </p:cNvPr>
          <p:cNvSpPr/>
          <p:nvPr/>
        </p:nvSpPr>
        <p:spPr>
          <a:xfrm>
            <a:off x="1993605" y="2486143"/>
            <a:ext cx="2356735" cy="523220"/>
          </a:xfrm>
          <a:prstGeom prst="rect">
            <a:avLst/>
          </a:prstGeom>
          <a:noFill/>
        </p:spPr>
        <p:txBody>
          <a:bodyPr wrap="none" lIns="91440" tIns="45720" rIns="91440" bIns="45720">
            <a:spAutoFit/>
          </a:bodyPr>
          <a:lstStyle/>
          <a:p>
            <a:pPr algn="ctr"/>
            <a:r>
              <a:rPr lang="en-US" sz="2800" b="0" cap="none" spc="0" dirty="0">
                <a:ln w="0"/>
                <a:solidFill>
                  <a:srgbClr val="454343">
                    <a:alpha val="70000"/>
                  </a:srgbClr>
                </a:solidFill>
                <a:latin typeface="Segoe Script" panose="030B0504020000000003" pitchFamily="66" charset="0"/>
              </a:rPr>
              <a:t>considerate</a:t>
            </a:r>
          </a:p>
        </p:txBody>
      </p:sp>
      <p:sp>
        <p:nvSpPr>
          <p:cNvPr id="12" name="Rectangle 11">
            <a:extLst>
              <a:ext uri="{FF2B5EF4-FFF2-40B4-BE49-F238E27FC236}">
                <a16:creationId xmlns:a16="http://schemas.microsoft.com/office/drawing/2014/main" id="{57FDA608-0BF2-4E54-A41E-7EDD674888BE}"/>
              </a:ext>
            </a:extLst>
          </p:cNvPr>
          <p:cNvSpPr/>
          <p:nvPr/>
        </p:nvSpPr>
        <p:spPr>
          <a:xfrm>
            <a:off x="6628836" y="2590723"/>
            <a:ext cx="1425391" cy="338554"/>
          </a:xfrm>
          <a:prstGeom prst="rect">
            <a:avLst/>
          </a:prstGeom>
          <a:noFill/>
        </p:spPr>
        <p:txBody>
          <a:bodyPr wrap="none" lIns="91440" tIns="45720" rIns="91440" bIns="45720">
            <a:spAutoFit/>
          </a:bodyPr>
          <a:lstStyle/>
          <a:p>
            <a:pPr algn="ctr"/>
            <a:r>
              <a:rPr lang="en-US" sz="1600" b="0" cap="none" spc="0" dirty="0">
                <a:ln w="0"/>
                <a:solidFill>
                  <a:srgbClr val="454343">
                    <a:alpha val="50000"/>
                  </a:srgbClr>
                </a:solidFill>
                <a:latin typeface="Segoe Script" panose="030B0504020000000003" pitchFamily="66" charset="0"/>
              </a:rPr>
              <a:t>considerate</a:t>
            </a:r>
          </a:p>
        </p:txBody>
      </p:sp>
      <p:sp>
        <p:nvSpPr>
          <p:cNvPr id="13" name="Rectangle 12">
            <a:extLst>
              <a:ext uri="{FF2B5EF4-FFF2-40B4-BE49-F238E27FC236}">
                <a16:creationId xmlns:a16="http://schemas.microsoft.com/office/drawing/2014/main" id="{B917FC01-DA37-40E0-B63E-93420463B788}"/>
              </a:ext>
            </a:extLst>
          </p:cNvPr>
          <p:cNvSpPr/>
          <p:nvPr/>
        </p:nvSpPr>
        <p:spPr>
          <a:xfrm>
            <a:off x="97579" y="2929277"/>
            <a:ext cx="1513556" cy="369332"/>
          </a:xfrm>
          <a:prstGeom prst="rect">
            <a:avLst/>
          </a:prstGeom>
          <a:noFill/>
        </p:spPr>
        <p:txBody>
          <a:bodyPr wrap="none" lIns="91440" tIns="45720" rIns="91440" bIns="45720">
            <a:spAutoFit/>
          </a:bodyPr>
          <a:lstStyle/>
          <a:p>
            <a:pPr algn="ctr"/>
            <a:r>
              <a:rPr lang="en-US" b="0" cap="none" spc="0" dirty="0">
                <a:ln w="0"/>
                <a:solidFill>
                  <a:srgbClr val="454343">
                    <a:alpha val="60000"/>
                  </a:srgbClr>
                </a:solidFill>
                <a:latin typeface="Segoe Script" panose="030B0504020000000003" pitchFamily="66" charset="0"/>
              </a:rPr>
              <a:t>submissive</a:t>
            </a:r>
          </a:p>
        </p:txBody>
      </p:sp>
      <p:sp>
        <p:nvSpPr>
          <p:cNvPr id="14" name="Rectangle 13">
            <a:extLst>
              <a:ext uri="{FF2B5EF4-FFF2-40B4-BE49-F238E27FC236}">
                <a16:creationId xmlns:a16="http://schemas.microsoft.com/office/drawing/2014/main" id="{7BF1ED1C-B13A-4188-ACB9-CB9274204BEE}"/>
              </a:ext>
            </a:extLst>
          </p:cNvPr>
          <p:cNvSpPr/>
          <p:nvPr/>
        </p:nvSpPr>
        <p:spPr>
          <a:xfrm>
            <a:off x="3063770" y="5306558"/>
            <a:ext cx="2573140" cy="707886"/>
          </a:xfrm>
          <a:prstGeom prst="rect">
            <a:avLst/>
          </a:prstGeom>
          <a:noFill/>
        </p:spPr>
        <p:txBody>
          <a:bodyPr wrap="none" lIns="91440" tIns="45720" rIns="91440" bIns="45720">
            <a:spAutoFit/>
          </a:bodyPr>
          <a:lstStyle/>
          <a:p>
            <a:pPr algn="ctr"/>
            <a:r>
              <a:rPr lang="en-US" sz="4000" b="0" cap="none" spc="0" dirty="0">
                <a:ln w="0"/>
                <a:solidFill>
                  <a:srgbClr val="454343">
                    <a:alpha val="50000"/>
                  </a:srgbClr>
                </a:solidFill>
                <a:latin typeface="Segoe Script" panose="030B0504020000000003" pitchFamily="66" charset="0"/>
              </a:rPr>
              <a:t>merciful</a:t>
            </a:r>
          </a:p>
        </p:txBody>
      </p:sp>
      <p:sp>
        <p:nvSpPr>
          <p:cNvPr id="15" name="Rectangle 14">
            <a:extLst>
              <a:ext uri="{FF2B5EF4-FFF2-40B4-BE49-F238E27FC236}">
                <a16:creationId xmlns:a16="http://schemas.microsoft.com/office/drawing/2014/main" id="{DC051D63-4828-49E4-8CBA-BC1CA6DD9C42}"/>
              </a:ext>
            </a:extLst>
          </p:cNvPr>
          <p:cNvSpPr/>
          <p:nvPr/>
        </p:nvSpPr>
        <p:spPr>
          <a:xfrm>
            <a:off x="4286781" y="3429000"/>
            <a:ext cx="1802096" cy="461665"/>
          </a:xfrm>
          <a:prstGeom prst="rect">
            <a:avLst/>
          </a:prstGeom>
          <a:noFill/>
        </p:spPr>
        <p:txBody>
          <a:bodyPr wrap="none" lIns="91440" tIns="45720" rIns="91440" bIns="45720">
            <a:spAutoFit/>
          </a:bodyPr>
          <a:lstStyle/>
          <a:p>
            <a:pPr algn="ctr"/>
            <a:r>
              <a:rPr lang="en-US" sz="2400" b="0" cap="none" spc="0" dirty="0">
                <a:ln w="0"/>
                <a:solidFill>
                  <a:srgbClr val="454343">
                    <a:alpha val="50000"/>
                  </a:srgbClr>
                </a:solidFill>
                <a:latin typeface="Segoe Script" panose="030B0504020000000003" pitchFamily="66" charset="0"/>
              </a:rPr>
              <a:t>impartial</a:t>
            </a:r>
          </a:p>
        </p:txBody>
      </p:sp>
      <p:sp>
        <p:nvSpPr>
          <p:cNvPr id="16" name="Rectangle 15">
            <a:extLst>
              <a:ext uri="{FF2B5EF4-FFF2-40B4-BE49-F238E27FC236}">
                <a16:creationId xmlns:a16="http://schemas.microsoft.com/office/drawing/2014/main" id="{4FD32354-764C-431D-95C5-2BA35DD32C86}"/>
              </a:ext>
            </a:extLst>
          </p:cNvPr>
          <p:cNvSpPr/>
          <p:nvPr/>
        </p:nvSpPr>
        <p:spPr>
          <a:xfrm>
            <a:off x="7515735" y="3009363"/>
            <a:ext cx="1906292" cy="646331"/>
          </a:xfrm>
          <a:prstGeom prst="rect">
            <a:avLst/>
          </a:prstGeom>
          <a:noFill/>
        </p:spPr>
        <p:txBody>
          <a:bodyPr wrap="none" lIns="91440" tIns="45720" rIns="91440" bIns="45720">
            <a:spAutoFit/>
          </a:bodyPr>
          <a:lstStyle/>
          <a:p>
            <a:pPr algn="ctr"/>
            <a:r>
              <a:rPr lang="en-US" sz="3600" b="0" cap="none" spc="0" dirty="0">
                <a:ln w="0"/>
                <a:solidFill>
                  <a:srgbClr val="454343">
                    <a:alpha val="70000"/>
                  </a:srgbClr>
                </a:solidFill>
                <a:latin typeface="Segoe Script" panose="030B0504020000000003" pitchFamily="66" charset="0"/>
              </a:rPr>
              <a:t>sincere</a:t>
            </a:r>
          </a:p>
        </p:txBody>
      </p:sp>
      <p:sp>
        <p:nvSpPr>
          <p:cNvPr id="17" name="Rectangle 16">
            <a:extLst>
              <a:ext uri="{FF2B5EF4-FFF2-40B4-BE49-F238E27FC236}">
                <a16:creationId xmlns:a16="http://schemas.microsoft.com/office/drawing/2014/main" id="{C6542223-0B51-4056-BDC5-B1DF5E34DCC0}"/>
              </a:ext>
            </a:extLst>
          </p:cNvPr>
          <p:cNvSpPr/>
          <p:nvPr/>
        </p:nvSpPr>
        <p:spPr>
          <a:xfrm>
            <a:off x="-71920" y="4625835"/>
            <a:ext cx="1511952" cy="830997"/>
          </a:xfrm>
          <a:prstGeom prst="rect">
            <a:avLst/>
          </a:prstGeom>
          <a:noFill/>
        </p:spPr>
        <p:txBody>
          <a:bodyPr wrap="none" lIns="91440" tIns="45720" rIns="91440" bIns="45720">
            <a:spAutoFit/>
          </a:bodyPr>
          <a:lstStyle/>
          <a:p>
            <a:r>
              <a:rPr lang="en-US" sz="2400" b="0" cap="none" spc="0" dirty="0">
                <a:ln w="0"/>
                <a:solidFill>
                  <a:srgbClr val="454343">
                    <a:alpha val="50000"/>
                  </a:srgbClr>
                </a:solidFill>
                <a:latin typeface="Segoe Script" panose="030B0504020000000003" pitchFamily="66" charset="0"/>
              </a:rPr>
              <a:t>Not</a:t>
            </a:r>
          </a:p>
          <a:p>
            <a:pPr algn="ctr"/>
            <a:r>
              <a:rPr lang="en-US" sz="2400" dirty="0">
                <a:ln w="0"/>
                <a:solidFill>
                  <a:srgbClr val="454343">
                    <a:alpha val="50000"/>
                  </a:srgbClr>
                </a:solidFill>
                <a:latin typeface="Segoe Script" panose="030B0504020000000003" pitchFamily="66" charset="0"/>
              </a:rPr>
              <a:t>boastful</a:t>
            </a:r>
            <a:endParaRPr lang="en-US" sz="2400" b="0" cap="none" spc="0" dirty="0">
              <a:ln w="0"/>
              <a:solidFill>
                <a:srgbClr val="454343">
                  <a:alpha val="50000"/>
                </a:srgbClr>
              </a:solidFill>
              <a:latin typeface="Segoe Script" panose="030B0504020000000003" pitchFamily="66" charset="0"/>
            </a:endParaRPr>
          </a:p>
        </p:txBody>
      </p:sp>
    </p:spTree>
    <p:extLst>
      <p:ext uri="{BB962C8B-B14F-4D97-AF65-F5344CB8AC3E}">
        <p14:creationId xmlns:p14="http://schemas.microsoft.com/office/powerpoint/2010/main" val="79176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41DF57-0B91-4CE2-B070-0BD53BC8A4D6}"/>
              </a:ext>
            </a:extLst>
          </p:cNvPr>
          <p:cNvPicPr>
            <a:picLocks noChangeAspect="1"/>
          </p:cNvPicPr>
          <p:nvPr/>
        </p:nvPicPr>
        <p:blipFill rotWithShape="1">
          <a:blip r:embed="rId2"/>
          <a:srcRect l="66007" b="11264"/>
          <a:stretch/>
        </p:blipFill>
        <p:spPr>
          <a:xfrm>
            <a:off x="2122254" y="4990473"/>
            <a:ext cx="1692126" cy="1800000"/>
          </a:xfrm>
          <a:prstGeom prst="rect">
            <a:avLst/>
          </a:prstGeom>
        </p:spPr>
      </p:pic>
      <p:pic>
        <p:nvPicPr>
          <p:cNvPr id="8" name="Picture 7">
            <a:extLst>
              <a:ext uri="{FF2B5EF4-FFF2-40B4-BE49-F238E27FC236}">
                <a16:creationId xmlns:a16="http://schemas.microsoft.com/office/drawing/2014/main" id="{F04E11AC-BA2B-43C2-86B3-EDBCAABD014D}"/>
              </a:ext>
            </a:extLst>
          </p:cNvPr>
          <p:cNvPicPr>
            <a:picLocks noChangeAspect="1"/>
          </p:cNvPicPr>
          <p:nvPr/>
        </p:nvPicPr>
        <p:blipFill rotWithShape="1">
          <a:blip r:embed="rId3"/>
          <a:srcRect l="33031" r="32976" b="11264"/>
          <a:stretch/>
        </p:blipFill>
        <p:spPr>
          <a:xfrm>
            <a:off x="1464095" y="3190473"/>
            <a:ext cx="1692126" cy="1800000"/>
          </a:xfrm>
          <a:prstGeom prst="rect">
            <a:avLst/>
          </a:prstGeom>
        </p:spPr>
      </p:pic>
      <p:sp>
        <p:nvSpPr>
          <p:cNvPr id="2" name="Title 1">
            <a:extLst>
              <a:ext uri="{FF2B5EF4-FFF2-40B4-BE49-F238E27FC236}">
                <a16:creationId xmlns:a16="http://schemas.microsoft.com/office/drawing/2014/main" id="{8AE989E2-3918-4C08-A517-AC92502034A5}"/>
              </a:ext>
            </a:extLst>
          </p:cNvPr>
          <p:cNvSpPr>
            <a:spLocks noGrp="1"/>
          </p:cNvSpPr>
          <p:nvPr>
            <p:ph type="title"/>
          </p:nvPr>
        </p:nvSpPr>
        <p:spPr>
          <a:xfrm>
            <a:off x="3530125" y="3305246"/>
            <a:ext cx="10515600" cy="1325563"/>
          </a:xfrm>
        </p:spPr>
        <p:txBody>
          <a:bodyPr/>
          <a:lstStyle/>
          <a:p>
            <a:r>
              <a:rPr lang="en-CA" b="1" dirty="0"/>
              <a:t>Examine the text </a:t>
            </a:r>
            <a:r>
              <a:rPr lang="en-CA" dirty="0"/>
              <a:t>(‘exegesis’)</a:t>
            </a:r>
          </a:p>
        </p:txBody>
      </p:sp>
      <p:pic>
        <p:nvPicPr>
          <p:cNvPr id="5" name="Picture 4">
            <a:extLst>
              <a:ext uri="{FF2B5EF4-FFF2-40B4-BE49-F238E27FC236}">
                <a16:creationId xmlns:a16="http://schemas.microsoft.com/office/drawing/2014/main" id="{89D25FB0-93C8-45A8-B895-96D1C020A267}"/>
              </a:ext>
            </a:extLst>
          </p:cNvPr>
          <p:cNvPicPr>
            <a:picLocks noChangeAspect="1"/>
          </p:cNvPicPr>
          <p:nvPr/>
        </p:nvPicPr>
        <p:blipFill>
          <a:blip r:embed="rId4"/>
          <a:stretch>
            <a:fillRect/>
          </a:stretch>
        </p:blipFill>
        <p:spPr>
          <a:xfrm>
            <a:off x="2524431" y="1622635"/>
            <a:ext cx="10766469" cy="1322947"/>
          </a:xfrm>
          <a:prstGeom prst="rect">
            <a:avLst/>
          </a:prstGeom>
        </p:spPr>
      </p:pic>
      <p:pic>
        <p:nvPicPr>
          <p:cNvPr id="7" name="Picture 6">
            <a:extLst>
              <a:ext uri="{FF2B5EF4-FFF2-40B4-BE49-F238E27FC236}">
                <a16:creationId xmlns:a16="http://schemas.microsoft.com/office/drawing/2014/main" id="{C7A41E5D-DF0B-4813-8905-294CF296ECDB}"/>
              </a:ext>
            </a:extLst>
          </p:cNvPr>
          <p:cNvPicPr>
            <a:picLocks noChangeAspect="1"/>
          </p:cNvPicPr>
          <p:nvPr/>
        </p:nvPicPr>
        <p:blipFill rotWithShape="1">
          <a:blip r:embed="rId3"/>
          <a:srcRect r="66007" b="11264"/>
          <a:stretch/>
        </p:blipFill>
        <p:spPr>
          <a:xfrm>
            <a:off x="832305" y="1384109"/>
            <a:ext cx="1692126" cy="1800000"/>
          </a:xfrm>
          <a:prstGeom prst="rect">
            <a:avLst/>
          </a:prstGeom>
        </p:spPr>
      </p:pic>
      <p:sp>
        <p:nvSpPr>
          <p:cNvPr id="13" name="Title 1">
            <a:extLst>
              <a:ext uri="{FF2B5EF4-FFF2-40B4-BE49-F238E27FC236}">
                <a16:creationId xmlns:a16="http://schemas.microsoft.com/office/drawing/2014/main" id="{4151A7FD-D74F-4F8E-9F75-DF85EA816DF6}"/>
              </a:ext>
            </a:extLst>
          </p:cNvPr>
          <p:cNvSpPr txBox="1">
            <a:spLocks/>
          </p:cNvSpPr>
          <p:nvPr/>
        </p:nvSpPr>
        <p:spPr>
          <a:xfrm>
            <a:off x="4289195" y="50578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b="1" dirty="0"/>
              <a:t>Application to our live</a:t>
            </a:r>
          </a:p>
        </p:txBody>
      </p:sp>
    </p:spTree>
    <p:extLst>
      <p:ext uri="{BB962C8B-B14F-4D97-AF65-F5344CB8AC3E}">
        <p14:creationId xmlns:p14="http://schemas.microsoft.com/office/powerpoint/2010/main" val="39159797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6CA4E1-3A50-4F9E-91AE-20F02925315C}"/>
              </a:ext>
            </a:extLst>
          </p:cNvPr>
          <p:cNvPicPr>
            <a:picLocks noChangeAspect="1"/>
          </p:cNvPicPr>
          <p:nvPr/>
        </p:nvPicPr>
        <p:blipFill>
          <a:blip r:embed="rId2"/>
          <a:stretch>
            <a:fillRect/>
          </a:stretch>
        </p:blipFill>
        <p:spPr>
          <a:xfrm>
            <a:off x="571501" y="211015"/>
            <a:ext cx="10766469" cy="1322947"/>
          </a:xfrm>
          <a:prstGeom prst="rect">
            <a:avLst/>
          </a:prstGeom>
        </p:spPr>
      </p:pic>
      <p:sp>
        <p:nvSpPr>
          <p:cNvPr id="3" name="Content Placeholder 2">
            <a:extLst>
              <a:ext uri="{FF2B5EF4-FFF2-40B4-BE49-F238E27FC236}">
                <a16:creationId xmlns:a16="http://schemas.microsoft.com/office/drawing/2014/main" id="{2A0D9025-AD01-4BCE-A4C7-7BCE16511021}"/>
              </a:ext>
            </a:extLst>
          </p:cNvPr>
          <p:cNvSpPr>
            <a:spLocks noGrp="1"/>
          </p:cNvSpPr>
          <p:nvPr>
            <p:ph idx="1"/>
          </p:nvPr>
        </p:nvSpPr>
        <p:spPr>
          <a:xfrm>
            <a:off x="571501" y="1421176"/>
            <a:ext cx="11334553" cy="5436823"/>
          </a:xfrm>
        </p:spPr>
        <p:txBody>
          <a:bodyPr>
            <a:normAutofit/>
          </a:bodyPr>
          <a:lstStyle/>
          <a:p>
            <a:pPr marL="0" indent="0">
              <a:buNone/>
            </a:pPr>
            <a:r>
              <a:rPr lang="en-CA" dirty="0"/>
              <a:t>Written to a Jewish background audience: “</a:t>
            </a:r>
            <a:r>
              <a:rPr lang="en-US" i="1" dirty="0"/>
              <a:t>To the twelve tribes scattered among the nations” </a:t>
            </a:r>
            <a:r>
              <a:rPr lang="en-US" baseline="30000" dirty="0"/>
              <a:t>James 1:1</a:t>
            </a:r>
            <a:endParaRPr lang="en-CA" dirty="0"/>
          </a:p>
          <a:p>
            <a:pPr marL="0" indent="0">
              <a:buNone/>
            </a:pPr>
            <a:endParaRPr lang="en-CA" dirty="0"/>
          </a:p>
          <a:p>
            <a:pPr marL="0" indent="0">
              <a:buNone/>
            </a:pPr>
            <a:r>
              <a:rPr lang="en-CA" dirty="0"/>
              <a:t>These are already followers of Jesus: </a:t>
            </a:r>
            <a:r>
              <a:rPr lang="en-CA" i="1" dirty="0"/>
              <a:t>“</a:t>
            </a:r>
            <a:r>
              <a:rPr lang="en-US" i="1" u="sng" dirty="0"/>
              <a:t>Believers</a:t>
            </a:r>
            <a:r>
              <a:rPr lang="en-US" i="1" dirty="0"/>
              <a:t> in humble circumstances…” </a:t>
            </a:r>
            <a:r>
              <a:rPr lang="en-US" baseline="30000" dirty="0"/>
              <a:t>James 1:9</a:t>
            </a:r>
            <a:endParaRPr lang="en-CA" baseline="30000" dirty="0"/>
          </a:p>
          <a:p>
            <a:pPr lvl="1"/>
            <a:r>
              <a:rPr lang="en-CA" sz="2800" dirty="0"/>
              <a:t>This is not about being saved, but how to live now that we are saved</a:t>
            </a:r>
          </a:p>
          <a:p>
            <a:pPr marL="0" indent="0">
              <a:buNone/>
            </a:pPr>
            <a:endParaRPr lang="en-CA" sz="3200" dirty="0"/>
          </a:p>
          <a:p>
            <a:pPr marL="0" indent="0">
              <a:buNone/>
            </a:pPr>
            <a:r>
              <a:rPr lang="en-CA" dirty="0"/>
              <a:t>The ‘scattering’ may be the aftermath of the persecution in Acts:               </a:t>
            </a:r>
            <a:r>
              <a:rPr lang="en-CA" i="1" dirty="0"/>
              <a:t>“</a:t>
            </a:r>
            <a:r>
              <a:rPr lang="en-US" i="1" dirty="0"/>
              <a:t>Now those who had been scattered by the persecution that broke out when Stephen was killed traveled as far as Phoenicia, Cyprus and Antioch, spreading the word only among Jews.” </a:t>
            </a:r>
            <a:r>
              <a:rPr lang="en-CA" baseline="30000" dirty="0"/>
              <a:t>Acts 11:19</a:t>
            </a:r>
          </a:p>
          <a:p>
            <a:pPr marL="0" indent="0">
              <a:buNone/>
            </a:pPr>
            <a:endParaRPr lang="en-CA" sz="3200" dirty="0"/>
          </a:p>
          <a:p>
            <a:pPr marL="0" indent="0">
              <a:buNone/>
            </a:pPr>
            <a:endParaRPr lang="en-CA" sz="3200" dirty="0"/>
          </a:p>
          <a:p>
            <a:pPr lvl="1"/>
            <a:endParaRPr lang="en-CA" sz="2800" dirty="0"/>
          </a:p>
          <a:p>
            <a:endParaRPr lang="en-CA" sz="3200" dirty="0"/>
          </a:p>
        </p:txBody>
      </p:sp>
    </p:spTree>
    <p:extLst>
      <p:ext uri="{BB962C8B-B14F-4D97-AF65-F5344CB8AC3E}">
        <p14:creationId xmlns:p14="http://schemas.microsoft.com/office/powerpoint/2010/main" val="345119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A4E34-0EC4-4ED9-9B62-22D533966905}"/>
              </a:ext>
            </a:extLst>
          </p:cNvPr>
          <p:cNvSpPr>
            <a:spLocks noGrp="1"/>
          </p:cNvSpPr>
          <p:nvPr>
            <p:ph type="title"/>
          </p:nvPr>
        </p:nvSpPr>
        <p:spPr/>
        <p:txBody>
          <a:bodyPr/>
          <a:lstStyle/>
          <a:p>
            <a:r>
              <a:rPr lang="en-CA" b="1" dirty="0"/>
              <a:t>Examine the text </a:t>
            </a:r>
            <a:r>
              <a:rPr lang="en-CA" dirty="0"/>
              <a:t>(‘exegesis’)</a:t>
            </a:r>
          </a:p>
        </p:txBody>
      </p:sp>
      <p:sp>
        <p:nvSpPr>
          <p:cNvPr id="3" name="Content Placeholder 2">
            <a:extLst>
              <a:ext uri="{FF2B5EF4-FFF2-40B4-BE49-F238E27FC236}">
                <a16:creationId xmlns:a16="http://schemas.microsoft.com/office/drawing/2014/main" id="{43FFF9CA-6727-4F3E-ACD0-2FDD6B26A831}"/>
              </a:ext>
            </a:extLst>
          </p:cNvPr>
          <p:cNvSpPr>
            <a:spLocks noGrp="1"/>
          </p:cNvSpPr>
          <p:nvPr>
            <p:ph idx="1"/>
          </p:nvPr>
        </p:nvSpPr>
        <p:spPr>
          <a:xfrm>
            <a:off x="838200" y="4403229"/>
            <a:ext cx="10869538" cy="2159946"/>
          </a:xfrm>
        </p:spPr>
        <p:txBody>
          <a:bodyPr>
            <a:normAutofit/>
          </a:bodyPr>
          <a:lstStyle/>
          <a:p>
            <a:pPr marL="0" indent="0" algn="just">
              <a:buNone/>
            </a:pPr>
            <a:r>
              <a:rPr lang="en-US" b="1" i="0" u="none" strike="noStrike" dirty="0">
                <a:solidFill>
                  <a:srgbClr val="008AE6"/>
                </a:solidFill>
                <a:effectLst/>
                <a:latin typeface="Arial" panose="020B0604020202020204" pitchFamily="34" charset="0"/>
                <a:hlinkClick r:id="rId2"/>
              </a:rPr>
              <a:t>James 3:1</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Not many of you should become teachers, my fellow believers, because you know that we who teach will be judged more strictly. </a:t>
            </a:r>
            <a:r>
              <a:rPr lang="en-US" b="1" i="0" u="none" strike="noStrike" dirty="0">
                <a:solidFill>
                  <a:srgbClr val="008AE6"/>
                </a:solidFill>
                <a:effectLst/>
                <a:latin typeface="Arial" panose="020B0604020202020204" pitchFamily="34" charset="0"/>
                <a:hlinkClick r:id="rId3"/>
              </a:rPr>
              <a:t>2</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We all stumble in many ways. Anyone who is never at fault in what they say is perfect, able to keep their whole body in check.</a:t>
            </a:r>
          </a:p>
        </p:txBody>
      </p:sp>
    </p:spTree>
    <p:extLst>
      <p:ext uri="{BB962C8B-B14F-4D97-AF65-F5344CB8AC3E}">
        <p14:creationId xmlns:p14="http://schemas.microsoft.com/office/powerpoint/2010/main" val="1520821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E18107C-281F-4161-A960-210572F8A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7347" y="794759"/>
            <a:ext cx="43513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1DA4E34-0EC4-4ED9-9B62-22D533966905}"/>
              </a:ext>
            </a:extLst>
          </p:cNvPr>
          <p:cNvSpPr>
            <a:spLocks noGrp="1"/>
          </p:cNvSpPr>
          <p:nvPr>
            <p:ph type="title"/>
          </p:nvPr>
        </p:nvSpPr>
        <p:spPr/>
        <p:txBody>
          <a:bodyPr/>
          <a:lstStyle/>
          <a:p>
            <a:r>
              <a:rPr lang="en-CA" b="1" dirty="0"/>
              <a:t>Examine the text </a:t>
            </a:r>
            <a:r>
              <a:rPr lang="en-CA" dirty="0"/>
              <a:t>(‘exegesis’)</a:t>
            </a:r>
          </a:p>
        </p:txBody>
      </p:sp>
      <p:sp>
        <p:nvSpPr>
          <p:cNvPr id="3" name="Content Placeholder 2">
            <a:extLst>
              <a:ext uri="{FF2B5EF4-FFF2-40B4-BE49-F238E27FC236}">
                <a16:creationId xmlns:a16="http://schemas.microsoft.com/office/drawing/2014/main" id="{43FFF9CA-6727-4F3E-ACD0-2FDD6B26A831}"/>
              </a:ext>
            </a:extLst>
          </p:cNvPr>
          <p:cNvSpPr>
            <a:spLocks noGrp="1"/>
          </p:cNvSpPr>
          <p:nvPr>
            <p:ph idx="1"/>
          </p:nvPr>
        </p:nvSpPr>
        <p:spPr>
          <a:xfrm>
            <a:off x="838200" y="4403229"/>
            <a:ext cx="10869538" cy="2159946"/>
          </a:xfrm>
        </p:spPr>
        <p:txBody>
          <a:bodyPr>
            <a:normAutofit/>
          </a:bodyPr>
          <a:lstStyle/>
          <a:p>
            <a:pPr marL="0" indent="0" algn="just">
              <a:buNone/>
            </a:pPr>
            <a:r>
              <a:rPr lang="en-US" b="1" i="0" u="none" strike="noStrike" dirty="0">
                <a:solidFill>
                  <a:srgbClr val="008AE6"/>
                </a:solidFill>
                <a:effectLst/>
                <a:latin typeface="Arial" panose="020B0604020202020204" pitchFamily="34" charset="0"/>
                <a:hlinkClick r:id="rId3"/>
              </a:rPr>
              <a:t>James 3:1</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Not many of you </a:t>
            </a:r>
            <a:r>
              <a:rPr lang="en-US" b="1" i="0" dirty="0">
                <a:solidFill>
                  <a:srgbClr val="C00000"/>
                </a:solidFill>
                <a:effectLst/>
                <a:latin typeface="Roboto" panose="02000000000000000000" pitchFamily="2" charset="0"/>
              </a:rPr>
              <a:t>should</a:t>
            </a:r>
            <a:r>
              <a:rPr lang="en-US" b="0" i="0" dirty="0">
                <a:solidFill>
                  <a:srgbClr val="001320"/>
                </a:solidFill>
                <a:effectLst/>
                <a:latin typeface="Roboto" panose="02000000000000000000" pitchFamily="2" charset="0"/>
              </a:rPr>
              <a:t> become teachers, my fellow believers, because you know that </a:t>
            </a:r>
            <a:r>
              <a:rPr lang="en-US" b="1" dirty="0">
                <a:solidFill>
                  <a:srgbClr val="C00000"/>
                </a:solidFill>
                <a:latin typeface="Roboto" panose="02000000000000000000" pitchFamily="2" charset="0"/>
              </a:rPr>
              <a:t>we</a:t>
            </a:r>
            <a:r>
              <a:rPr lang="en-US" b="0" i="0" dirty="0">
                <a:solidFill>
                  <a:srgbClr val="001320"/>
                </a:solidFill>
                <a:effectLst/>
                <a:latin typeface="Roboto" panose="02000000000000000000" pitchFamily="2" charset="0"/>
              </a:rPr>
              <a:t> </a:t>
            </a:r>
            <a:r>
              <a:rPr lang="en-US" b="1" dirty="0">
                <a:solidFill>
                  <a:srgbClr val="C00000"/>
                </a:solidFill>
                <a:latin typeface="Roboto" panose="02000000000000000000" pitchFamily="2" charset="0"/>
              </a:rPr>
              <a:t>who teach </a:t>
            </a:r>
            <a:r>
              <a:rPr lang="en-US" b="0" i="0" dirty="0">
                <a:solidFill>
                  <a:srgbClr val="001320"/>
                </a:solidFill>
                <a:effectLst/>
                <a:latin typeface="Roboto" panose="02000000000000000000" pitchFamily="2" charset="0"/>
              </a:rPr>
              <a:t>will be judged more strictly. </a:t>
            </a:r>
            <a:r>
              <a:rPr lang="en-US" b="1" i="0" u="none" strike="noStrike" dirty="0">
                <a:solidFill>
                  <a:srgbClr val="008AE6"/>
                </a:solidFill>
                <a:effectLst/>
                <a:latin typeface="Arial" panose="020B0604020202020204" pitchFamily="34" charset="0"/>
                <a:hlinkClick r:id="rId4"/>
              </a:rPr>
              <a:t>2</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We all </a:t>
            </a:r>
            <a:r>
              <a:rPr lang="en-US" b="1" dirty="0">
                <a:solidFill>
                  <a:srgbClr val="C00000"/>
                </a:solidFill>
                <a:latin typeface="Roboto" panose="02000000000000000000" pitchFamily="2" charset="0"/>
              </a:rPr>
              <a:t>stumble</a:t>
            </a:r>
            <a:r>
              <a:rPr lang="en-US" b="0" i="0" dirty="0">
                <a:solidFill>
                  <a:srgbClr val="001320"/>
                </a:solidFill>
                <a:effectLst/>
                <a:latin typeface="Roboto" panose="02000000000000000000" pitchFamily="2" charset="0"/>
              </a:rPr>
              <a:t> in many ways. Anyone who is never at fault </a:t>
            </a:r>
            <a:r>
              <a:rPr lang="en-US" b="1" dirty="0">
                <a:solidFill>
                  <a:srgbClr val="C00000"/>
                </a:solidFill>
                <a:latin typeface="Roboto" panose="02000000000000000000" pitchFamily="2" charset="0"/>
              </a:rPr>
              <a:t>in what they say </a:t>
            </a:r>
            <a:r>
              <a:rPr lang="en-US" b="0" i="0" dirty="0">
                <a:solidFill>
                  <a:srgbClr val="001320"/>
                </a:solidFill>
                <a:effectLst/>
                <a:latin typeface="Roboto" panose="02000000000000000000" pitchFamily="2" charset="0"/>
              </a:rPr>
              <a:t>is perfect, able to keep their whole body in check.</a:t>
            </a:r>
          </a:p>
        </p:txBody>
      </p:sp>
      <p:sp>
        <p:nvSpPr>
          <p:cNvPr id="4" name="Content Placeholder 2">
            <a:extLst>
              <a:ext uri="{FF2B5EF4-FFF2-40B4-BE49-F238E27FC236}">
                <a16:creationId xmlns:a16="http://schemas.microsoft.com/office/drawing/2014/main" id="{581FA06E-7C5B-45C6-A626-B7058BDF42EF}"/>
              </a:ext>
            </a:extLst>
          </p:cNvPr>
          <p:cNvSpPr txBox="1">
            <a:spLocks/>
          </p:cNvSpPr>
          <p:nvPr/>
        </p:nvSpPr>
        <p:spPr>
          <a:xfrm>
            <a:off x="342540" y="1374449"/>
            <a:ext cx="11228466" cy="29893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solidFill>
                  <a:srgbClr val="008AE6"/>
                </a:solidFill>
                <a:latin typeface="Arial" panose="020B0604020202020204" pitchFamily="34" charset="0"/>
              </a:rPr>
              <a:t>Ja 1:9-10</a:t>
            </a:r>
            <a:r>
              <a:rPr lang="en-US" sz="2400" b="1" dirty="0">
                <a:solidFill>
                  <a:srgbClr val="008AE6"/>
                </a:solidFill>
                <a:latin typeface="Arial" panose="020B0604020202020204" pitchFamily="34" charset="0"/>
              </a:rPr>
              <a:t> </a:t>
            </a:r>
            <a:r>
              <a:rPr lang="en-US" sz="2400" b="0" i="0" dirty="0">
                <a:solidFill>
                  <a:srgbClr val="001320"/>
                </a:solidFill>
                <a:effectLst/>
                <a:latin typeface="Roboto" panose="02000000000000000000" pitchFamily="2" charset="0"/>
              </a:rPr>
              <a:t>Believers in humble circumstances ought </a:t>
            </a:r>
            <a:r>
              <a:rPr lang="en-US" sz="2400" dirty="0">
                <a:solidFill>
                  <a:srgbClr val="001320"/>
                </a:solidFill>
                <a:latin typeface="Roboto" panose="02000000000000000000" pitchFamily="2" charset="0"/>
              </a:rPr>
              <a:t>to… But the rich should…</a:t>
            </a:r>
            <a:endParaRPr lang="en-US" sz="2400" b="0" i="0" dirty="0">
              <a:solidFill>
                <a:srgbClr val="001320"/>
              </a:solidFill>
              <a:effectLst/>
              <a:latin typeface="Roboto" panose="02000000000000000000" pitchFamily="2" charset="0"/>
            </a:endParaRPr>
          </a:p>
          <a:p>
            <a:pPr marL="0" indent="0">
              <a:buFont typeface="Arial" panose="020B0604020202020204" pitchFamily="34" charset="0"/>
              <a:buNone/>
            </a:pPr>
            <a:r>
              <a:rPr lang="en-US" sz="2400" b="1" u="sng" dirty="0">
                <a:solidFill>
                  <a:srgbClr val="008AE6"/>
                </a:solidFill>
                <a:latin typeface="Arial" panose="020B0604020202020204" pitchFamily="34" charset="0"/>
              </a:rPr>
              <a:t>Ja 1:19</a:t>
            </a:r>
            <a:r>
              <a:rPr lang="en-US" sz="2400" b="1" dirty="0">
                <a:solidFill>
                  <a:srgbClr val="008AE6"/>
                </a:solidFill>
                <a:latin typeface="Arial" panose="020B0604020202020204" pitchFamily="34" charset="0"/>
              </a:rPr>
              <a:t> </a:t>
            </a:r>
            <a:r>
              <a:rPr lang="en-US" sz="2400" b="0" i="0" dirty="0">
                <a:solidFill>
                  <a:srgbClr val="001320"/>
                </a:solidFill>
                <a:effectLst/>
                <a:latin typeface="Roboto" panose="02000000000000000000" pitchFamily="2" charset="0"/>
              </a:rPr>
              <a:t>Everyone should be quick to listen, slow to speak and slow to become angry…</a:t>
            </a:r>
          </a:p>
          <a:p>
            <a:pPr marL="0" indent="0">
              <a:buFont typeface="Arial" panose="020B0604020202020204" pitchFamily="34" charset="0"/>
              <a:buNone/>
            </a:pPr>
            <a:r>
              <a:rPr lang="en-US" sz="2400" b="1" u="sng" dirty="0">
                <a:solidFill>
                  <a:srgbClr val="008AE6"/>
                </a:solidFill>
                <a:latin typeface="Arial" panose="020B0604020202020204" pitchFamily="34" charset="0"/>
              </a:rPr>
              <a:t>Ja 1:26</a:t>
            </a:r>
            <a:r>
              <a:rPr lang="en-US" sz="2400" b="1" dirty="0">
                <a:solidFill>
                  <a:srgbClr val="008AE6"/>
                </a:solidFill>
                <a:latin typeface="Arial" panose="020B0604020202020204" pitchFamily="34" charset="0"/>
              </a:rPr>
              <a:t> </a:t>
            </a:r>
            <a:r>
              <a:rPr lang="en-US" sz="2400" b="0" i="0" dirty="0">
                <a:solidFill>
                  <a:srgbClr val="001320"/>
                </a:solidFill>
                <a:effectLst/>
                <a:latin typeface="Roboto" panose="02000000000000000000" pitchFamily="2" charset="0"/>
              </a:rPr>
              <a:t>Those who consider themselves religious and yet do not keep a tight rein on their tongues deceive themselves, and their religion is worthless.</a:t>
            </a:r>
          </a:p>
          <a:p>
            <a:pPr marL="0" indent="0">
              <a:buNone/>
            </a:pPr>
            <a:r>
              <a:rPr lang="en-CA" sz="2400" b="1" u="sng" dirty="0" err="1">
                <a:solidFill>
                  <a:srgbClr val="008AE6"/>
                </a:solidFill>
                <a:latin typeface="Arial" panose="020B0604020202020204" pitchFamily="34" charset="0"/>
              </a:rPr>
              <a:t>Ja</a:t>
            </a:r>
            <a:r>
              <a:rPr lang="en-CA" sz="2400" b="1" u="sng" dirty="0">
                <a:solidFill>
                  <a:srgbClr val="008AE6"/>
                </a:solidFill>
                <a:latin typeface="Arial" panose="020B0604020202020204" pitchFamily="34" charset="0"/>
              </a:rPr>
              <a:t> 2:</a:t>
            </a:r>
            <a:r>
              <a:rPr lang="en-US" sz="2400" b="1" u="sng" dirty="0">
                <a:solidFill>
                  <a:srgbClr val="008AE6"/>
                </a:solidFill>
                <a:latin typeface="Arial" panose="020B0604020202020204" pitchFamily="34" charset="0"/>
                <a:hlinkClick r:id="rId5">
                  <a:extLst>
                    <a:ext uri="{A12FA001-AC4F-418D-AE19-62706E023703}">
                      <ahyp:hlinkClr xmlns:ahyp="http://schemas.microsoft.com/office/drawing/2018/hyperlinkcolor" val="tx"/>
                    </a:ext>
                  </a:extLst>
                </a:hlinkClick>
              </a:rPr>
              <a:t>3</a:t>
            </a:r>
            <a:r>
              <a:rPr lang="en-US" sz="2400" b="1" dirty="0">
                <a:solidFill>
                  <a:srgbClr val="008AE6"/>
                </a:solidFill>
                <a:latin typeface="Arial" panose="020B0604020202020204" pitchFamily="34" charset="0"/>
              </a:rPr>
              <a:t> </a:t>
            </a:r>
            <a:r>
              <a:rPr lang="en-US" dirty="0"/>
              <a:t>If you show special attention to the man wearing fine clothes… </a:t>
            </a:r>
            <a:endParaRPr lang="en-CA" dirty="0"/>
          </a:p>
        </p:txBody>
      </p:sp>
    </p:spTree>
    <p:extLst>
      <p:ext uri="{BB962C8B-B14F-4D97-AF65-F5344CB8AC3E}">
        <p14:creationId xmlns:p14="http://schemas.microsoft.com/office/powerpoint/2010/main" val="409294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par>
                          <p:cTn id="8" fill="hold">
                            <p:stCondLst>
                              <p:cond delay="2000"/>
                            </p:stCondLst>
                            <p:childTnLst>
                              <p:par>
                                <p:cTn id="9" presetID="10" presetClass="exit" presetSubtype="0" fill="hold" nodeType="afterEffect">
                                  <p:stCondLst>
                                    <p:cond delay="0"/>
                                  </p:stCondLst>
                                  <p:childTnLst>
                                    <p:animEffect transition="out" filter="fade">
                                      <p:cBhvr>
                                        <p:cTn id="10" dur="1500"/>
                                        <p:tgtEl>
                                          <p:spTgt spid="1026"/>
                                        </p:tgtEl>
                                      </p:cBhvr>
                                    </p:animEffect>
                                    <p:set>
                                      <p:cBhvr>
                                        <p:cTn id="11" dur="1" fill="hold">
                                          <p:stCondLst>
                                            <p:cond delay="1499"/>
                                          </p:stCondLst>
                                        </p:cTn>
                                        <p:tgtEl>
                                          <p:spTgt spid="102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0BC322-BC2E-417E-8B86-2D6B23D9E7E4}"/>
              </a:ext>
            </a:extLst>
          </p:cNvPr>
          <p:cNvSpPr>
            <a:spLocks noGrp="1"/>
          </p:cNvSpPr>
          <p:nvPr>
            <p:ph idx="1"/>
          </p:nvPr>
        </p:nvSpPr>
        <p:spPr>
          <a:xfrm>
            <a:off x="838200" y="914400"/>
            <a:ext cx="10515600" cy="5547946"/>
          </a:xfrm>
        </p:spPr>
        <p:txBody>
          <a:bodyPr>
            <a:normAutofit/>
          </a:bodyPr>
          <a:lstStyle/>
          <a:p>
            <a:pPr marL="0" indent="0">
              <a:buNone/>
            </a:pPr>
            <a:r>
              <a:rPr lang="en-US" b="1" i="0" u="none" strike="noStrike" dirty="0">
                <a:solidFill>
                  <a:srgbClr val="008AE6"/>
                </a:solidFill>
                <a:effectLst/>
                <a:latin typeface="Arial" panose="020B0604020202020204" pitchFamily="34" charset="0"/>
                <a:hlinkClick r:id="rId2"/>
              </a:rPr>
              <a:t>3</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When we put bits into the mouths of horses to make them obey us, we can turn the whole animal. </a:t>
            </a:r>
          </a:p>
          <a:p>
            <a:pPr marL="0" indent="0">
              <a:buNone/>
            </a:pPr>
            <a:r>
              <a:rPr lang="en-US" b="1" i="0" u="none" strike="noStrike" dirty="0">
                <a:solidFill>
                  <a:srgbClr val="008AE6"/>
                </a:solidFill>
                <a:effectLst/>
                <a:latin typeface="Arial" panose="020B0604020202020204" pitchFamily="34" charset="0"/>
                <a:hlinkClick r:id="rId3"/>
              </a:rPr>
              <a:t>4</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Or take ships as an example. Although they are so large and are driven by strong winds, they are steered by a very small rudder wherever the pilot wants to go. </a:t>
            </a:r>
          </a:p>
          <a:p>
            <a:pPr marL="0" indent="0">
              <a:buNone/>
            </a:pPr>
            <a:r>
              <a:rPr lang="en-US" b="1" i="0" u="none" strike="noStrike" dirty="0">
                <a:solidFill>
                  <a:srgbClr val="008AE6"/>
                </a:solidFill>
                <a:effectLst/>
                <a:latin typeface="Arial" panose="020B0604020202020204" pitchFamily="34" charset="0"/>
                <a:hlinkClick r:id="rId4"/>
              </a:rPr>
              <a:t>5</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Likewise, the tongue is a small part of the body, but it makes great boasts. Consider what a great forest is set on fire by a small spark. </a:t>
            </a:r>
            <a:r>
              <a:rPr lang="en-US" b="1" i="0" u="none" strike="noStrike" dirty="0">
                <a:solidFill>
                  <a:srgbClr val="008AE6"/>
                </a:solidFill>
                <a:effectLst/>
                <a:latin typeface="Arial" panose="020B0604020202020204" pitchFamily="34" charset="0"/>
                <a:hlinkClick r:id="rId5"/>
              </a:rPr>
              <a:t>6</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The tongue also is a fire, a world of evil among the parts of the body. It corrupts the whole body, sets the whole course of one’s life on fire, and is itself set on fire by hell.</a:t>
            </a:r>
          </a:p>
          <a:p>
            <a:pPr marL="0" indent="0">
              <a:buNone/>
            </a:pPr>
            <a:r>
              <a:rPr lang="en-US" b="1" i="0" u="none" strike="noStrike" dirty="0">
                <a:solidFill>
                  <a:srgbClr val="008AE6"/>
                </a:solidFill>
                <a:effectLst/>
                <a:latin typeface="Arial" panose="020B0604020202020204" pitchFamily="34" charset="0"/>
                <a:hlinkClick r:id="rId6"/>
              </a:rPr>
              <a:t>7</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All kinds of animals, birds, reptiles and sea creatures are being tamed and have been tamed by mankind, </a:t>
            </a:r>
            <a:r>
              <a:rPr lang="en-US" b="1" i="0" u="none" strike="noStrike" dirty="0">
                <a:solidFill>
                  <a:srgbClr val="008AE6"/>
                </a:solidFill>
                <a:effectLst/>
                <a:latin typeface="Arial" panose="020B0604020202020204" pitchFamily="34" charset="0"/>
                <a:hlinkClick r:id="rId7"/>
              </a:rPr>
              <a:t>8</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but no human being can tame the tongue. It is a restless evil, full of deadly poison.</a:t>
            </a:r>
            <a:endParaRPr lang="en-CA" dirty="0"/>
          </a:p>
        </p:txBody>
      </p:sp>
    </p:spTree>
    <p:extLst>
      <p:ext uri="{BB962C8B-B14F-4D97-AF65-F5344CB8AC3E}">
        <p14:creationId xmlns:p14="http://schemas.microsoft.com/office/powerpoint/2010/main" val="2537004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0BC322-BC2E-417E-8B86-2D6B23D9E7E4}"/>
              </a:ext>
            </a:extLst>
          </p:cNvPr>
          <p:cNvSpPr>
            <a:spLocks noGrp="1"/>
          </p:cNvSpPr>
          <p:nvPr>
            <p:ph idx="1"/>
          </p:nvPr>
        </p:nvSpPr>
        <p:spPr>
          <a:xfrm>
            <a:off x="838200" y="914400"/>
            <a:ext cx="10515600" cy="5547946"/>
          </a:xfrm>
        </p:spPr>
        <p:txBody>
          <a:bodyPr>
            <a:normAutofit/>
          </a:bodyPr>
          <a:lstStyle/>
          <a:p>
            <a:pPr marL="0" indent="0" algn="just">
              <a:buNone/>
            </a:pPr>
            <a:r>
              <a:rPr lang="en-US" b="1" i="0" u="none" strike="noStrike" dirty="0">
                <a:solidFill>
                  <a:srgbClr val="008AE6"/>
                </a:solidFill>
                <a:effectLst/>
                <a:latin typeface="Arial" panose="020B0604020202020204" pitchFamily="34" charset="0"/>
                <a:hlinkClick r:id="rId2"/>
              </a:rPr>
              <a:t>9</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With the tongue we praise our Lord and Father, and with it we curse human beings, who have been made in God’s likeness. </a:t>
            </a:r>
            <a:r>
              <a:rPr lang="en-US" b="1" i="0" u="none" strike="noStrike" dirty="0">
                <a:solidFill>
                  <a:srgbClr val="008AE6"/>
                </a:solidFill>
                <a:effectLst/>
                <a:latin typeface="Arial" panose="020B0604020202020204" pitchFamily="34" charset="0"/>
                <a:hlinkClick r:id="rId3"/>
              </a:rPr>
              <a:t>10</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Out of the same mouth come praise and cursing. My brothers and sisters, this should not be. </a:t>
            </a:r>
            <a:r>
              <a:rPr lang="en-US" b="1" i="0" u="none" strike="noStrike" dirty="0">
                <a:solidFill>
                  <a:srgbClr val="008AE6"/>
                </a:solidFill>
                <a:effectLst/>
                <a:latin typeface="Arial" panose="020B0604020202020204" pitchFamily="34" charset="0"/>
                <a:hlinkClick r:id="rId4"/>
              </a:rPr>
              <a:t>11</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Can both fresh water and salt water flow from the same spring? </a:t>
            </a:r>
            <a:r>
              <a:rPr lang="en-US" b="1" i="0" u="none" strike="noStrike" dirty="0">
                <a:solidFill>
                  <a:srgbClr val="008AE6"/>
                </a:solidFill>
                <a:effectLst/>
                <a:latin typeface="Arial" panose="020B0604020202020204" pitchFamily="34" charset="0"/>
                <a:hlinkClick r:id="rId5"/>
              </a:rPr>
              <a:t>12</a:t>
            </a:r>
            <a:r>
              <a:rPr lang="en-US" b="1" i="0" u="none" strike="noStrike" dirty="0">
                <a:solidFill>
                  <a:srgbClr val="008AE6"/>
                </a:solidFill>
                <a:effectLst/>
                <a:latin typeface="Arial" panose="020B0604020202020204" pitchFamily="34" charset="0"/>
              </a:rPr>
              <a:t> </a:t>
            </a:r>
            <a:r>
              <a:rPr lang="en-US" b="0" i="0" dirty="0">
                <a:solidFill>
                  <a:srgbClr val="001320"/>
                </a:solidFill>
                <a:effectLst/>
                <a:latin typeface="Roboto" panose="02000000000000000000" pitchFamily="2" charset="0"/>
              </a:rPr>
              <a:t>My brothers and sisters, can a fig tree bear olives, or a grapevine bear figs? Neither can a salt spring produce fresh water.</a:t>
            </a:r>
          </a:p>
        </p:txBody>
      </p:sp>
    </p:spTree>
    <p:extLst>
      <p:ext uri="{BB962C8B-B14F-4D97-AF65-F5344CB8AC3E}">
        <p14:creationId xmlns:p14="http://schemas.microsoft.com/office/powerpoint/2010/main" val="2256925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C986-2891-46FA-BB4F-665050970B5F}"/>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7FE5640A-536E-414A-9A2B-6E3F085E76C5}"/>
              </a:ext>
            </a:extLst>
          </p:cNvPr>
          <p:cNvSpPr>
            <a:spLocks noGrp="1"/>
          </p:cNvSpPr>
          <p:nvPr>
            <p:ph idx="1"/>
          </p:nvPr>
        </p:nvSpPr>
        <p:spPr/>
        <p:txBody>
          <a:bodyPr/>
          <a:lstStyle/>
          <a:p>
            <a:pPr marL="0" indent="0">
              <a:buNone/>
            </a:pPr>
            <a:r>
              <a:rPr lang="en-US" b="1" i="0" u="none" strike="noStrike" dirty="0">
                <a:solidFill>
                  <a:srgbClr val="008AE6"/>
                </a:solidFill>
                <a:effectLst/>
                <a:latin typeface="Roboto" panose="02000000000000000000" pitchFamily="2" charset="0"/>
                <a:hlinkClick r:id="rId2"/>
              </a:rPr>
              <a:t>13</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Who is wise and understanding among you? Let him show it by his good conduct, by deeds done in the humility that comes from wisdom. </a:t>
            </a:r>
            <a:r>
              <a:rPr lang="en-US" b="1" i="0" u="none" strike="noStrike" dirty="0">
                <a:solidFill>
                  <a:srgbClr val="008AE6"/>
                </a:solidFill>
                <a:effectLst/>
                <a:latin typeface="Roboto" panose="02000000000000000000" pitchFamily="2" charset="0"/>
                <a:hlinkClick r:id="rId3"/>
              </a:rPr>
              <a:t>14</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But if you harbor bitter jealousy and selfish ambition in your hearts, do not boast in it or deny the truth. </a:t>
            </a:r>
            <a:r>
              <a:rPr lang="en-US" b="1" i="0" u="none" strike="noStrike" dirty="0">
                <a:solidFill>
                  <a:srgbClr val="008AE6"/>
                </a:solidFill>
                <a:effectLst/>
                <a:latin typeface="Roboto" panose="02000000000000000000" pitchFamily="2" charset="0"/>
                <a:hlinkClick r:id="rId4"/>
              </a:rPr>
              <a:t>15</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Such wisdom does not come from above, but is earthly, unspiritual, demonic. </a:t>
            </a:r>
            <a:r>
              <a:rPr lang="en-US" b="1" i="0" u="none" strike="noStrike" dirty="0">
                <a:solidFill>
                  <a:srgbClr val="008AE6"/>
                </a:solidFill>
                <a:effectLst/>
                <a:latin typeface="Roboto" panose="02000000000000000000" pitchFamily="2" charset="0"/>
                <a:hlinkClick r:id="rId5"/>
              </a:rPr>
              <a:t>16</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For where jealousy and selfish ambition exist, there will be disorder and every evil practice.</a:t>
            </a:r>
            <a:endParaRPr lang="en-CA" dirty="0"/>
          </a:p>
        </p:txBody>
      </p:sp>
    </p:spTree>
    <p:extLst>
      <p:ext uri="{BB962C8B-B14F-4D97-AF65-F5344CB8AC3E}">
        <p14:creationId xmlns:p14="http://schemas.microsoft.com/office/powerpoint/2010/main" val="2661481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32E0A0-F07D-41DA-AC64-961CA587935B}"/>
              </a:ext>
            </a:extLst>
          </p:cNvPr>
          <p:cNvSpPr>
            <a:spLocks noGrp="1"/>
          </p:cNvSpPr>
          <p:nvPr>
            <p:ph type="title"/>
          </p:nvPr>
        </p:nvSpPr>
        <p:spPr/>
        <p:txBody>
          <a:bodyPr/>
          <a:lstStyle/>
          <a:p>
            <a:endParaRPr lang="en-CA"/>
          </a:p>
        </p:txBody>
      </p:sp>
      <p:sp>
        <p:nvSpPr>
          <p:cNvPr id="5" name="Content Placeholder 4">
            <a:extLst>
              <a:ext uri="{FF2B5EF4-FFF2-40B4-BE49-F238E27FC236}">
                <a16:creationId xmlns:a16="http://schemas.microsoft.com/office/drawing/2014/main" id="{04BB13D1-9499-4B61-BF8C-EB0788F6B8D0}"/>
              </a:ext>
            </a:extLst>
          </p:cNvPr>
          <p:cNvSpPr>
            <a:spLocks noGrp="1"/>
          </p:cNvSpPr>
          <p:nvPr>
            <p:ph sz="half" idx="1"/>
          </p:nvPr>
        </p:nvSpPr>
        <p:spPr>
          <a:xfrm>
            <a:off x="358923" y="1825625"/>
            <a:ext cx="5660877" cy="4351338"/>
          </a:xfrm>
        </p:spPr>
        <p:txBody>
          <a:bodyPr>
            <a:normAutofit fontScale="92500" lnSpcReduction="10000"/>
          </a:bodyPr>
          <a:lstStyle/>
          <a:p>
            <a:pPr marL="0" indent="0">
              <a:buNone/>
            </a:pPr>
            <a:r>
              <a:rPr lang="en-US" b="1" i="0" u="none" strike="noStrike" dirty="0">
                <a:solidFill>
                  <a:srgbClr val="008AE6"/>
                </a:solidFill>
                <a:effectLst/>
                <a:latin typeface="Roboto" panose="02000000000000000000" pitchFamily="2" charset="0"/>
                <a:hlinkClick r:id="rId2"/>
              </a:rPr>
              <a:t>13</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Who is wise and understanding among you? Let him show it by his good conduct, by deeds done in the humility that comes from wisdom. </a:t>
            </a:r>
            <a:r>
              <a:rPr lang="en-US" b="1" i="0" u="none" strike="noStrike" dirty="0">
                <a:solidFill>
                  <a:srgbClr val="008AE6"/>
                </a:solidFill>
                <a:effectLst/>
                <a:latin typeface="Roboto" panose="02000000000000000000" pitchFamily="2" charset="0"/>
                <a:hlinkClick r:id="rId3"/>
              </a:rPr>
              <a:t>14</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But if you harbor bitter jealousy and selfish ambition in your hearts, do not boast in it or deny the truth. </a:t>
            </a:r>
            <a:r>
              <a:rPr lang="en-US" b="1" i="0" u="none" strike="noStrike" dirty="0">
                <a:solidFill>
                  <a:srgbClr val="008AE6"/>
                </a:solidFill>
                <a:effectLst/>
                <a:latin typeface="Roboto" panose="02000000000000000000" pitchFamily="2" charset="0"/>
                <a:hlinkClick r:id="rId4"/>
              </a:rPr>
              <a:t>15</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Such wisdom does not come from above, but is earthly, unspiritual, demonic. </a:t>
            </a:r>
            <a:r>
              <a:rPr lang="en-US" b="1" i="0" u="none" strike="noStrike" dirty="0">
                <a:solidFill>
                  <a:srgbClr val="008AE6"/>
                </a:solidFill>
                <a:effectLst/>
                <a:latin typeface="Roboto" panose="02000000000000000000" pitchFamily="2" charset="0"/>
                <a:hlinkClick r:id="rId5"/>
              </a:rPr>
              <a:t>16</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For where jealousy and selfish ambition exist, there will be disorder and every evil practice.</a:t>
            </a:r>
            <a:endParaRPr lang="en-CA" dirty="0"/>
          </a:p>
          <a:p>
            <a:endParaRPr lang="en-CA" dirty="0"/>
          </a:p>
        </p:txBody>
      </p:sp>
      <p:sp>
        <p:nvSpPr>
          <p:cNvPr id="6" name="Content Placeholder 5">
            <a:extLst>
              <a:ext uri="{FF2B5EF4-FFF2-40B4-BE49-F238E27FC236}">
                <a16:creationId xmlns:a16="http://schemas.microsoft.com/office/drawing/2014/main" id="{D99C6AC6-D42F-454E-9825-F3DB1F591BB7}"/>
              </a:ext>
            </a:extLst>
          </p:cNvPr>
          <p:cNvSpPr>
            <a:spLocks noGrp="1"/>
          </p:cNvSpPr>
          <p:nvPr>
            <p:ph sz="half" idx="2"/>
          </p:nvPr>
        </p:nvSpPr>
        <p:spPr>
          <a:xfrm>
            <a:off x="6172199" y="1825625"/>
            <a:ext cx="5660877" cy="4351338"/>
          </a:xfrm>
        </p:spPr>
        <p:txBody>
          <a:bodyPr>
            <a:normAutofit fontScale="92500" lnSpcReduction="10000"/>
          </a:bodyPr>
          <a:lstStyle/>
          <a:p>
            <a:pPr marL="0" indent="0">
              <a:buNone/>
            </a:pPr>
            <a:r>
              <a:rPr lang="en-US" sz="2800" dirty="0">
                <a:solidFill>
                  <a:srgbClr val="001320"/>
                </a:solidFill>
                <a:latin typeface="Roboto" panose="02000000000000000000" pitchFamily="2" charset="0"/>
              </a:rPr>
              <a:t>“Each of them must possess seven characteristics, as follows: wisdom, humility, fear of God, hatred of unjust gain, love of truth, respected, and of upstanding reputation.”</a:t>
            </a:r>
          </a:p>
          <a:p>
            <a:pPr marL="0" indent="0">
              <a:buNone/>
            </a:pPr>
            <a:r>
              <a:rPr lang="en-US" sz="2800" baseline="30000" dirty="0">
                <a:solidFill>
                  <a:srgbClr val="001320"/>
                </a:solidFill>
                <a:latin typeface="Roboto" panose="02000000000000000000" pitchFamily="2" charset="0"/>
              </a:rPr>
              <a:t>(Maimonides </a:t>
            </a:r>
            <a:r>
              <a:rPr lang="en-US" sz="2800" baseline="30000" dirty="0" err="1">
                <a:solidFill>
                  <a:srgbClr val="001320"/>
                </a:solidFill>
                <a:latin typeface="Roboto" panose="02000000000000000000" pitchFamily="2" charset="0"/>
              </a:rPr>
              <a:t>Mishneh</a:t>
            </a:r>
            <a:r>
              <a:rPr lang="en-US" sz="2800" baseline="30000" dirty="0">
                <a:solidFill>
                  <a:srgbClr val="001320"/>
                </a:solidFill>
                <a:latin typeface="Roboto" panose="02000000000000000000" pitchFamily="2" charset="0"/>
              </a:rPr>
              <a:t> Torah, </a:t>
            </a:r>
            <a:r>
              <a:rPr lang="en-US" sz="2800" baseline="30000" dirty="0" err="1">
                <a:solidFill>
                  <a:srgbClr val="001320"/>
                </a:solidFill>
                <a:latin typeface="Roboto" panose="02000000000000000000" pitchFamily="2" charset="0"/>
              </a:rPr>
              <a:t>Hilkhot</a:t>
            </a:r>
            <a:r>
              <a:rPr lang="en-US" sz="2800" baseline="30000" dirty="0">
                <a:solidFill>
                  <a:srgbClr val="001320"/>
                </a:solidFill>
                <a:latin typeface="Roboto" panose="02000000000000000000" pitchFamily="2" charset="0"/>
              </a:rPr>
              <a:t> Sanhedrin 2:7)</a:t>
            </a:r>
          </a:p>
          <a:p>
            <a:pPr marL="0" indent="0">
              <a:buNone/>
            </a:pPr>
            <a:endParaRPr lang="en-CA" dirty="0"/>
          </a:p>
        </p:txBody>
      </p:sp>
    </p:spTree>
    <p:extLst>
      <p:ext uri="{BB962C8B-B14F-4D97-AF65-F5344CB8AC3E}">
        <p14:creationId xmlns:p14="http://schemas.microsoft.com/office/powerpoint/2010/main" val="1432737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32E0A0-F07D-41DA-AC64-961CA587935B}"/>
              </a:ext>
            </a:extLst>
          </p:cNvPr>
          <p:cNvSpPr>
            <a:spLocks noGrp="1"/>
          </p:cNvSpPr>
          <p:nvPr>
            <p:ph type="title"/>
          </p:nvPr>
        </p:nvSpPr>
        <p:spPr/>
        <p:txBody>
          <a:bodyPr/>
          <a:lstStyle/>
          <a:p>
            <a:endParaRPr lang="en-CA"/>
          </a:p>
        </p:txBody>
      </p:sp>
      <p:sp>
        <p:nvSpPr>
          <p:cNvPr id="5" name="Content Placeholder 4">
            <a:extLst>
              <a:ext uri="{FF2B5EF4-FFF2-40B4-BE49-F238E27FC236}">
                <a16:creationId xmlns:a16="http://schemas.microsoft.com/office/drawing/2014/main" id="{04BB13D1-9499-4B61-BF8C-EB0788F6B8D0}"/>
              </a:ext>
            </a:extLst>
          </p:cNvPr>
          <p:cNvSpPr>
            <a:spLocks noGrp="1"/>
          </p:cNvSpPr>
          <p:nvPr>
            <p:ph sz="half" idx="1"/>
          </p:nvPr>
        </p:nvSpPr>
        <p:spPr>
          <a:xfrm>
            <a:off x="358923" y="1825625"/>
            <a:ext cx="5660877" cy="4351338"/>
          </a:xfrm>
        </p:spPr>
        <p:txBody>
          <a:bodyPr>
            <a:normAutofit fontScale="92500" lnSpcReduction="10000"/>
          </a:bodyPr>
          <a:lstStyle/>
          <a:p>
            <a:pPr marL="0" indent="0">
              <a:buNone/>
            </a:pPr>
            <a:r>
              <a:rPr lang="en-US" b="1" i="0" u="none" strike="noStrike" dirty="0">
                <a:solidFill>
                  <a:srgbClr val="008AE6"/>
                </a:solidFill>
                <a:effectLst/>
                <a:latin typeface="Roboto" panose="02000000000000000000" pitchFamily="2" charset="0"/>
                <a:hlinkClick r:id="rId2"/>
              </a:rPr>
              <a:t>13</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Who is wise and understanding among you? Let him show it by his </a:t>
            </a:r>
            <a:r>
              <a:rPr lang="en-US" b="1" i="0" dirty="0">
                <a:solidFill>
                  <a:srgbClr val="C00000"/>
                </a:solidFill>
                <a:effectLst/>
                <a:latin typeface="Roboto" panose="02000000000000000000" pitchFamily="2" charset="0"/>
              </a:rPr>
              <a:t>good conduct</a:t>
            </a:r>
            <a:r>
              <a:rPr lang="en-US" b="0" i="0" dirty="0">
                <a:solidFill>
                  <a:srgbClr val="001320"/>
                </a:solidFill>
                <a:effectLst/>
                <a:latin typeface="Roboto" panose="02000000000000000000" pitchFamily="2" charset="0"/>
              </a:rPr>
              <a:t>, by deeds done in the </a:t>
            </a:r>
            <a:r>
              <a:rPr lang="en-US" b="1" dirty="0">
                <a:solidFill>
                  <a:srgbClr val="0070C0"/>
                </a:solidFill>
                <a:latin typeface="Roboto" panose="02000000000000000000" pitchFamily="2" charset="0"/>
              </a:rPr>
              <a:t>humility</a:t>
            </a:r>
            <a:r>
              <a:rPr lang="en-US" b="0" i="0" dirty="0">
                <a:solidFill>
                  <a:srgbClr val="001320"/>
                </a:solidFill>
                <a:effectLst/>
                <a:latin typeface="Roboto" panose="02000000000000000000" pitchFamily="2" charset="0"/>
              </a:rPr>
              <a:t> that comes from </a:t>
            </a:r>
            <a:r>
              <a:rPr lang="en-US" b="1" i="0" dirty="0">
                <a:solidFill>
                  <a:srgbClr val="00B050"/>
                </a:solidFill>
                <a:effectLst/>
                <a:latin typeface="Roboto" panose="02000000000000000000" pitchFamily="2" charset="0"/>
              </a:rPr>
              <a:t>wisdom</a:t>
            </a:r>
            <a:r>
              <a:rPr lang="en-US" b="0" i="0" dirty="0">
                <a:solidFill>
                  <a:srgbClr val="001320"/>
                </a:solidFill>
                <a:effectLst/>
                <a:latin typeface="Roboto" panose="02000000000000000000" pitchFamily="2" charset="0"/>
              </a:rPr>
              <a:t>. </a:t>
            </a:r>
            <a:r>
              <a:rPr lang="en-US" b="1" i="0" u="none" strike="noStrike" dirty="0">
                <a:solidFill>
                  <a:srgbClr val="008AE6"/>
                </a:solidFill>
                <a:effectLst/>
                <a:latin typeface="Roboto" panose="02000000000000000000" pitchFamily="2" charset="0"/>
                <a:hlinkClick r:id="rId3"/>
              </a:rPr>
              <a:t>14</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But if you harbor bitter jealousy and selfish ambition in your hearts, do not boast in it or deny the truth. </a:t>
            </a:r>
            <a:r>
              <a:rPr lang="en-US" b="1" i="0" u="none" strike="noStrike" dirty="0">
                <a:solidFill>
                  <a:srgbClr val="008AE6"/>
                </a:solidFill>
                <a:effectLst/>
                <a:latin typeface="Roboto" panose="02000000000000000000" pitchFamily="2" charset="0"/>
                <a:hlinkClick r:id="rId4"/>
              </a:rPr>
              <a:t>15</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Such wisdom does not come from above, but is earthly, unspiritual, demonic. </a:t>
            </a:r>
            <a:r>
              <a:rPr lang="en-US" b="1" i="0" u="none" strike="noStrike" dirty="0">
                <a:solidFill>
                  <a:srgbClr val="008AE6"/>
                </a:solidFill>
                <a:effectLst/>
                <a:latin typeface="Roboto" panose="02000000000000000000" pitchFamily="2" charset="0"/>
                <a:hlinkClick r:id="rId5"/>
              </a:rPr>
              <a:t>16</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For where jealousy and selfish ambition exist, there will be disorder and every evil practice.</a:t>
            </a:r>
            <a:endParaRPr lang="en-CA" dirty="0"/>
          </a:p>
          <a:p>
            <a:endParaRPr lang="en-CA" dirty="0"/>
          </a:p>
        </p:txBody>
      </p:sp>
      <p:sp>
        <p:nvSpPr>
          <p:cNvPr id="6" name="Content Placeholder 5">
            <a:extLst>
              <a:ext uri="{FF2B5EF4-FFF2-40B4-BE49-F238E27FC236}">
                <a16:creationId xmlns:a16="http://schemas.microsoft.com/office/drawing/2014/main" id="{D99C6AC6-D42F-454E-9825-F3DB1F591BB7}"/>
              </a:ext>
            </a:extLst>
          </p:cNvPr>
          <p:cNvSpPr>
            <a:spLocks noGrp="1"/>
          </p:cNvSpPr>
          <p:nvPr>
            <p:ph sz="half" idx="2"/>
          </p:nvPr>
        </p:nvSpPr>
        <p:spPr>
          <a:xfrm>
            <a:off x="6172199" y="1825625"/>
            <a:ext cx="5660877" cy="4351338"/>
          </a:xfrm>
        </p:spPr>
        <p:txBody>
          <a:bodyPr>
            <a:normAutofit fontScale="92500" lnSpcReduction="10000"/>
          </a:bodyPr>
          <a:lstStyle/>
          <a:p>
            <a:pPr marL="0" indent="0">
              <a:buNone/>
            </a:pPr>
            <a:r>
              <a:rPr lang="en-US" sz="2800" dirty="0">
                <a:solidFill>
                  <a:srgbClr val="001320"/>
                </a:solidFill>
                <a:latin typeface="Roboto" panose="02000000000000000000" pitchFamily="2" charset="0"/>
              </a:rPr>
              <a:t>“Each of them must possess seven characteristics, as follows: </a:t>
            </a:r>
            <a:r>
              <a:rPr lang="en-US" b="1" dirty="0">
                <a:solidFill>
                  <a:srgbClr val="00B050"/>
                </a:solidFill>
                <a:latin typeface="Roboto" panose="02000000000000000000" pitchFamily="2" charset="0"/>
              </a:rPr>
              <a:t>wisdom</a:t>
            </a:r>
            <a:r>
              <a:rPr lang="en-US" sz="2800" dirty="0">
                <a:solidFill>
                  <a:srgbClr val="001320"/>
                </a:solidFill>
                <a:latin typeface="Roboto" panose="02000000000000000000" pitchFamily="2" charset="0"/>
              </a:rPr>
              <a:t>, </a:t>
            </a:r>
            <a:r>
              <a:rPr lang="en-US" sz="2800" b="1" dirty="0">
                <a:solidFill>
                  <a:srgbClr val="0070C0"/>
                </a:solidFill>
                <a:latin typeface="Roboto" panose="02000000000000000000" pitchFamily="2" charset="0"/>
              </a:rPr>
              <a:t>humility</a:t>
            </a:r>
            <a:r>
              <a:rPr lang="en-US" sz="2800" dirty="0">
                <a:solidFill>
                  <a:srgbClr val="001320"/>
                </a:solidFill>
                <a:latin typeface="Roboto" panose="02000000000000000000" pitchFamily="2" charset="0"/>
              </a:rPr>
              <a:t>, fear of God, hatred of unjust gain, love of truth, respected, and of </a:t>
            </a:r>
            <a:r>
              <a:rPr lang="en-US" b="1" dirty="0">
                <a:solidFill>
                  <a:srgbClr val="C00000"/>
                </a:solidFill>
                <a:latin typeface="Roboto" panose="02000000000000000000" pitchFamily="2" charset="0"/>
              </a:rPr>
              <a:t>upstanding reputation</a:t>
            </a:r>
            <a:r>
              <a:rPr lang="en-US" sz="2800" dirty="0">
                <a:solidFill>
                  <a:srgbClr val="001320"/>
                </a:solidFill>
                <a:latin typeface="Roboto" panose="02000000000000000000" pitchFamily="2" charset="0"/>
              </a:rPr>
              <a:t>.”</a:t>
            </a:r>
          </a:p>
          <a:p>
            <a:pPr marL="0" indent="0">
              <a:buNone/>
            </a:pPr>
            <a:r>
              <a:rPr lang="en-US" sz="2800" baseline="30000" dirty="0">
                <a:solidFill>
                  <a:srgbClr val="001320"/>
                </a:solidFill>
                <a:latin typeface="Roboto" panose="02000000000000000000" pitchFamily="2" charset="0"/>
              </a:rPr>
              <a:t>(Maimonides </a:t>
            </a:r>
            <a:r>
              <a:rPr lang="en-US" sz="2800" baseline="30000" dirty="0" err="1">
                <a:solidFill>
                  <a:srgbClr val="001320"/>
                </a:solidFill>
                <a:latin typeface="Roboto" panose="02000000000000000000" pitchFamily="2" charset="0"/>
              </a:rPr>
              <a:t>Mishneh</a:t>
            </a:r>
            <a:r>
              <a:rPr lang="en-US" sz="2800" baseline="30000" dirty="0">
                <a:solidFill>
                  <a:srgbClr val="001320"/>
                </a:solidFill>
                <a:latin typeface="Roboto" panose="02000000000000000000" pitchFamily="2" charset="0"/>
              </a:rPr>
              <a:t> Torah, </a:t>
            </a:r>
            <a:r>
              <a:rPr lang="en-US" sz="2800" baseline="30000" dirty="0" err="1">
                <a:solidFill>
                  <a:srgbClr val="001320"/>
                </a:solidFill>
                <a:latin typeface="Roboto" panose="02000000000000000000" pitchFamily="2" charset="0"/>
              </a:rPr>
              <a:t>Hilkhot</a:t>
            </a:r>
            <a:r>
              <a:rPr lang="en-US" sz="2800" baseline="30000" dirty="0">
                <a:solidFill>
                  <a:srgbClr val="001320"/>
                </a:solidFill>
                <a:latin typeface="Roboto" panose="02000000000000000000" pitchFamily="2" charset="0"/>
              </a:rPr>
              <a:t> Sanhedrin 2:7)</a:t>
            </a:r>
          </a:p>
          <a:p>
            <a:pPr marL="0" indent="0">
              <a:buNone/>
            </a:pPr>
            <a:endParaRPr lang="en-CA" dirty="0"/>
          </a:p>
        </p:txBody>
      </p:sp>
      <p:graphicFrame>
        <p:nvGraphicFramePr>
          <p:cNvPr id="7" name="Table 5">
            <a:extLst>
              <a:ext uri="{FF2B5EF4-FFF2-40B4-BE49-F238E27FC236}">
                <a16:creationId xmlns:a16="http://schemas.microsoft.com/office/drawing/2014/main" id="{3D4C83EB-B57D-4E2A-BF30-027EE2528CBF}"/>
              </a:ext>
            </a:extLst>
          </p:cNvPr>
          <p:cNvGraphicFramePr>
            <a:graphicFrameLocks/>
          </p:cNvGraphicFramePr>
          <p:nvPr>
            <p:extLst>
              <p:ext uri="{D42A27DB-BD31-4B8C-83A1-F6EECF244321}">
                <p14:modId xmlns:p14="http://schemas.microsoft.com/office/powerpoint/2010/main" val="2280341749"/>
              </p:ext>
            </p:extLst>
          </p:nvPr>
        </p:nvGraphicFramePr>
        <p:xfrm>
          <a:off x="701467" y="2716109"/>
          <a:ext cx="10930757" cy="3708400"/>
        </p:xfrm>
        <a:graphic>
          <a:graphicData uri="http://schemas.openxmlformats.org/drawingml/2006/table">
            <a:tbl>
              <a:tblPr firstRow="1" bandRow="1">
                <a:tableStyleId>{5C22544A-7EE6-4342-B048-85BDC9FD1C3A}</a:tableStyleId>
              </a:tblPr>
              <a:tblGrid>
                <a:gridCol w="3668310">
                  <a:extLst>
                    <a:ext uri="{9D8B030D-6E8A-4147-A177-3AD203B41FA5}">
                      <a16:colId xmlns:a16="http://schemas.microsoft.com/office/drawing/2014/main" val="1871776456"/>
                    </a:ext>
                  </a:extLst>
                </a:gridCol>
                <a:gridCol w="3666392">
                  <a:extLst>
                    <a:ext uri="{9D8B030D-6E8A-4147-A177-3AD203B41FA5}">
                      <a16:colId xmlns:a16="http://schemas.microsoft.com/office/drawing/2014/main" val="2016624480"/>
                    </a:ext>
                  </a:extLst>
                </a:gridCol>
                <a:gridCol w="3596055">
                  <a:extLst>
                    <a:ext uri="{9D8B030D-6E8A-4147-A177-3AD203B41FA5}">
                      <a16:colId xmlns:a16="http://schemas.microsoft.com/office/drawing/2014/main" val="3750930869"/>
                    </a:ext>
                  </a:extLst>
                </a:gridCol>
              </a:tblGrid>
              <a:tr h="370840">
                <a:tc>
                  <a:txBody>
                    <a:bodyPr/>
                    <a:lstStyle/>
                    <a:p>
                      <a:r>
                        <a:rPr lang="en-CA" dirty="0"/>
                        <a:t>The Tongue (verses 3-12)</a:t>
                      </a:r>
                    </a:p>
                  </a:txBody>
                  <a:tcPr>
                    <a:solidFill>
                      <a:srgbClr val="C00000"/>
                    </a:solidFill>
                  </a:tcPr>
                </a:tc>
                <a:tc>
                  <a:txBody>
                    <a:bodyPr/>
                    <a:lstStyle/>
                    <a:p>
                      <a:r>
                        <a:rPr lang="en-CA" dirty="0"/>
                        <a:t>Unspiritual Wisdom (v. 13-16)</a:t>
                      </a:r>
                    </a:p>
                  </a:txBody>
                  <a:tcPr>
                    <a:solidFill>
                      <a:srgbClr val="FE0000"/>
                    </a:solidFill>
                  </a:tcPr>
                </a:tc>
                <a:tc>
                  <a:txBody>
                    <a:bodyPr/>
                    <a:lstStyle/>
                    <a:p>
                      <a:r>
                        <a:rPr lang="en-CA" dirty="0"/>
                        <a:t>Wisdom from God (v. 13-16)</a:t>
                      </a:r>
                    </a:p>
                  </a:txBody>
                  <a:tcPr>
                    <a:solidFill>
                      <a:srgbClr val="92D050"/>
                    </a:solidFill>
                  </a:tcPr>
                </a:tc>
                <a:extLst>
                  <a:ext uri="{0D108BD9-81ED-4DB2-BD59-A6C34878D82A}">
                    <a16:rowId xmlns:a16="http://schemas.microsoft.com/office/drawing/2014/main" val="1527695485"/>
                  </a:ext>
                </a:extLst>
              </a:tr>
              <a:tr h="370840">
                <a:tc>
                  <a:txBody>
                    <a:bodyPr/>
                    <a:lstStyle/>
                    <a:p>
                      <a:r>
                        <a:rPr lang="en-US" sz="1800" b="0" i="0" kern="1200" dirty="0">
                          <a:solidFill>
                            <a:srgbClr val="001320"/>
                          </a:solidFill>
                          <a:effectLst/>
                          <a:latin typeface="Roboto" panose="02000000000000000000" pitchFamily="2" charset="0"/>
                          <a:ea typeface="+mn-ea"/>
                          <a:cs typeface="+mn-cs"/>
                        </a:rPr>
                        <a:t>great boasts (v.5)</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b="0" i="0" kern="1200" dirty="0">
                          <a:solidFill>
                            <a:srgbClr val="001320"/>
                          </a:solidFill>
                          <a:effectLst/>
                          <a:latin typeface="Roboto" panose="02000000000000000000" pitchFamily="2" charset="0"/>
                          <a:ea typeface="+mn-ea"/>
                          <a:cs typeface="+mn-cs"/>
                        </a:rPr>
                        <a:t>boasts or denies (v.14)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b="0" i="0" kern="1200" dirty="0">
                          <a:solidFill>
                            <a:srgbClr val="001320"/>
                          </a:solidFill>
                          <a:effectLst/>
                          <a:latin typeface="Roboto" panose="02000000000000000000" pitchFamily="2" charset="0"/>
                          <a:ea typeface="+mn-ea"/>
                          <a:cs typeface="+mn-cs"/>
                        </a:rPr>
                        <a:t>good conduct (v. 13)</a:t>
                      </a:r>
                    </a:p>
                  </a:txBody>
                  <a:tcPr/>
                </a:tc>
                <a:extLst>
                  <a:ext uri="{0D108BD9-81ED-4DB2-BD59-A6C34878D82A}">
                    <a16:rowId xmlns:a16="http://schemas.microsoft.com/office/drawing/2014/main" val="2323736336"/>
                  </a:ext>
                </a:extLst>
              </a:tr>
              <a:tr h="370840">
                <a:tc>
                  <a:txBody>
                    <a:bodyPr/>
                    <a:lstStyle/>
                    <a:p>
                      <a:r>
                        <a:rPr lang="en-CA" sz="1800" b="0" i="0" kern="1200" dirty="0">
                          <a:solidFill>
                            <a:srgbClr val="001320"/>
                          </a:solidFill>
                          <a:effectLst/>
                          <a:latin typeface="Roboto" panose="02000000000000000000" pitchFamily="2" charset="0"/>
                          <a:ea typeface="+mn-ea"/>
                          <a:cs typeface="+mn-cs"/>
                        </a:rPr>
                        <a:t>A fire (v.6)</a:t>
                      </a:r>
                    </a:p>
                  </a:txBody>
                  <a:tcPr/>
                </a:tc>
                <a:tc>
                  <a:txBody>
                    <a:bodyPr/>
                    <a:lstStyle/>
                    <a:p>
                      <a:r>
                        <a:rPr lang="en-US" sz="1800" b="0" i="0" kern="1200" dirty="0">
                          <a:solidFill>
                            <a:srgbClr val="001320"/>
                          </a:solidFill>
                          <a:effectLst/>
                          <a:latin typeface="Roboto" panose="02000000000000000000" pitchFamily="2" charset="0"/>
                          <a:ea typeface="+mn-ea"/>
                          <a:cs typeface="+mn-cs"/>
                        </a:rPr>
                        <a:t>bitter jealousy (v.14)</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r>
                        <a:rPr lang="en-CA" sz="1800" b="0" i="0" kern="1200" dirty="0">
                          <a:solidFill>
                            <a:srgbClr val="001320"/>
                          </a:solidFill>
                          <a:effectLst/>
                          <a:latin typeface="Roboto" panose="02000000000000000000" pitchFamily="2" charset="0"/>
                          <a:ea typeface="+mn-ea"/>
                          <a:cs typeface="+mn-cs"/>
                        </a:rPr>
                        <a:t>humble (v. 13)</a:t>
                      </a:r>
                    </a:p>
                  </a:txBody>
                  <a:tcPr/>
                </a:tc>
                <a:extLst>
                  <a:ext uri="{0D108BD9-81ED-4DB2-BD59-A6C34878D82A}">
                    <a16:rowId xmlns:a16="http://schemas.microsoft.com/office/drawing/2014/main" val="899348300"/>
                  </a:ext>
                </a:extLst>
              </a:tr>
              <a:tr h="370840">
                <a:tc>
                  <a:txBody>
                    <a:bodyPr/>
                    <a:lstStyle/>
                    <a:p>
                      <a:r>
                        <a:rPr lang="en-US" sz="1800" b="0" i="0" kern="1200" dirty="0">
                          <a:solidFill>
                            <a:srgbClr val="001320"/>
                          </a:solidFill>
                          <a:effectLst/>
                          <a:latin typeface="Roboto" panose="02000000000000000000" pitchFamily="2" charset="0"/>
                          <a:ea typeface="+mn-ea"/>
                          <a:cs typeface="+mn-cs"/>
                        </a:rPr>
                        <a:t>a world of evil (v.6)</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r>
                        <a:rPr lang="en-US" sz="1800" b="0" i="0" kern="1200" dirty="0">
                          <a:solidFill>
                            <a:srgbClr val="001320"/>
                          </a:solidFill>
                          <a:effectLst/>
                          <a:latin typeface="Roboto" panose="02000000000000000000" pitchFamily="2" charset="0"/>
                          <a:ea typeface="+mn-ea"/>
                          <a:cs typeface="+mn-cs"/>
                        </a:rPr>
                        <a:t>selfish ambition (v.14)</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r>
                        <a:rPr lang="en-CA" sz="1800" b="0" i="0" kern="1200" dirty="0">
                          <a:solidFill>
                            <a:srgbClr val="001320"/>
                          </a:solidFill>
                          <a:effectLst/>
                          <a:latin typeface="Roboto" panose="02000000000000000000" pitchFamily="2" charset="0"/>
                          <a:ea typeface="+mn-ea"/>
                          <a:cs typeface="+mn-cs"/>
                        </a:rPr>
                        <a:t>pure (v.17)</a:t>
                      </a:r>
                    </a:p>
                  </a:txBody>
                  <a:tcPr/>
                </a:tc>
                <a:extLst>
                  <a:ext uri="{0D108BD9-81ED-4DB2-BD59-A6C34878D82A}">
                    <a16:rowId xmlns:a16="http://schemas.microsoft.com/office/drawing/2014/main" val="2544425015"/>
                  </a:ext>
                </a:extLst>
              </a:tr>
              <a:tr h="370840">
                <a:tc>
                  <a:txBody>
                    <a:bodyPr/>
                    <a:lstStyle/>
                    <a:p>
                      <a:r>
                        <a:rPr lang="en-CA" sz="1800" b="0" i="0" kern="1200" dirty="0">
                          <a:solidFill>
                            <a:srgbClr val="001320"/>
                          </a:solidFill>
                          <a:effectLst/>
                          <a:latin typeface="Roboto" panose="02000000000000000000" pitchFamily="2" charset="0"/>
                          <a:ea typeface="+mn-ea"/>
                          <a:cs typeface="+mn-cs"/>
                        </a:rPr>
                        <a:t>corrupts (v.6)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1320"/>
                          </a:solidFill>
                          <a:effectLst/>
                          <a:latin typeface="Roboto" panose="02000000000000000000" pitchFamily="2" charset="0"/>
                          <a:ea typeface="+mn-ea"/>
                          <a:cs typeface="+mn-cs"/>
                        </a:rPr>
                        <a:t>earthly (v.15)</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peace-loving </a:t>
                      </a:r>
                      <a:r>
                        <a:rPr lang="en-CA" sz="1800" b="0" i="0" kern="1200" dirty="0">
                          <a:solidFill>
                            <a:srgbClr val="001320"/>
                          </a:solidFill>
                          <a:effectLst/>
                          <a:latin typeface="Roboto" panose="02000000000000000000" pitchFamily="2" charset="0"/>
                          <a:ea typeface="+mn-ea"/>
                          <a:cs typeface="+mn-cs"/>
                        </a:rPr>
                        <a:t>(v.17)</a:t>
                      </a:r>
                    </a:p>
                  </a:txBody>
                  <a:tcPr/>
                </a:tc>
                <a:extLst>
                  <a:ext uri="{0D108BD9-81ED-4DB2-BD59-A6C34878D82A}">
                    <a16:rowId xmlns:a16="http://schemas.microsoft.com/office/drawing/2014/main" val="2750031041"/>
                  </a:ext>
                </a:extLst>
              </a:tr>
              <a:tr h="370840">
                <a:tc>
                  <a:txBody>
                    <a:bodyPr/>
                    <a:lstStyle/>
                    <a:p>
                      <a:r>
                        <a:rPr lang="en-CA" sz="1800" b="0" i="0" kern="1200" dirty="0">
                          <a:solidFill>
                            <a:srgbClr val="001320"/>
                          </a:solidFill>
                          <a:effectLst/>
                          <a:latin typeface="Roboto" panose="02000000000000000000" pitchFamily="2" charset="0"/>
                          <a:ea typeface="+mn-ea"/>
                          <a:cs typeface="+mn-cs"/>
                        </a:rPr>
                        <a:t>untameable (v.8)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1320"/>
                          </a:solidFill>
                          <a:effectLst/>
                          <a:latin typeface="Roboto" panose="02000000000000000000" pitchFamily="2" charset="0"/>
                          <a:ea typeface="+mn-ea"/>
                          <a:cs typeface="+mn-cs"/>
                        </a:rPr>
                        <a:t>unspiritual (v.15)</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gentle </a:t>
                      </a:r>
                      <a:r>
                        <a:rPr lang="en-CA" sz="1800" b="0" i="0" kern="1200" dirty="0">
                          <a:solidFill>
                            <a:srgbClr val="001320"/>
                          </a:solidFill>
                          <a:effectLst/>
                          <a:latin typeface="Roboto" panose="02000000000000000000" pitchFamily="2" charset="0"/>
                          <a:ea typeface="+mn-ea"/>
                          <a:cs typeface="+mn-cs"/>
                        </a:rPr>
                        <a:t>(v.17)</a:t>
                      </a:r>
                    </a:p>
                  </a:txBody>
                  <a:tcPr/>
                </a:tc>
                <a:extLst>
                  <a:ext uri="{0D108BD9-81ED-4DB2-BD59-A6C34878D82A}">
                    <a16:rowId xmlns:a16="http://schemas.microsoft.com/office/drawing/2014/main" val="2175681033"/>
                  </a:ext>
                </a:extLst>
              </a:tr>
              <a:tr h="370840">
                <a:tc>
                  <a:txBody>
                    <a:bodyPr/>
                    <a:lstStyle/>
                    <a:p>
                      <a:r>
                        <a:rPr lang="en-CA" sz="1800" b="0" i="0" kern="1200" dirty="0">
                          <a:solidFill>
                            <a:srgbClr val="001320"/>
                          </a:solidFill>
                          <a:effectLst/>
                          <a:latin typeface="Roboto" panose="02000000000000000000" pitchFamily="2" charset="0"/>
                          <a:ea typeface="+mn-ea"/>
                          <a:cs typeface="+mn-cs"/>
                        </a:rPr>
                        <a:t>restless evil (v.8)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1320"/>
                          </a:solidFill>
                          <a:effectLst/>
                          <a:latin typeface="Roboto" panose="02000000000000000000" pitchFamily="2" charset="0"/>
                          <a:ea typeface="+mn-ea"/>
                          <a:cs typeface="+mn-cs"/>
                        </a:rPr>
                        <a:t>demonic (v.15)</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accommodating </a:t>
                      </a:r>
                      <a:r>
                        <a:rPr lang="en-CA" sz="1800" b="0" i="0" kern="1200" dirty="0">
                          <a:solidFill>
                            <a:srgbClr val="001320"/>
                          </a:solidFill>
                          <a:effectLst/>
                          <a:latin typeface="Roboto" panose="02000000000000000000" pitchFamily="2" charset="0"/>
                          <a:ea typeface="+mn-ea"/>
                          <a:cs typeface="+mn-cs"/>
                        </a:rPr>
                        <a:t>(v.17)</a:t>
                      </a:r>
                    </a:p>
                  </a:txBody>
                  <a:tcPr/>
                </a:tc>
                <a:extLst>
                  <a:ext uri="{0D108BD9-81ED-4DB2-BD59-A6C34878D82A}">
                    <a16:rowId xmlns:a16="http://schemas.microsoft.com/office/drawing/2014/main" val="4000870947"/>
                  </a:ext>
                </a:extLst>
              </a:tr>
              <a:tr h="370840">
                <a:tc>
                  <a:txBody>
                    <a:bodyPr/>
                    <a:lstStyle/>
                    <a:p>
                      <a:r>
                        <a:rPr lang="en-CA" sz="1800" b="0" i="0" kern="1200" dirty="0">
                          <a:solidFill>
                            <a:srgbClr val="001320"/>
                          </a:solidFill>
                          <a:effectLst/>
                          <a:latin typeface="Roboto" panose="02000000000000000000" pitchFamily="2" charset="0"/>
                          <a:ea typeface="+mn-ea"/>
                          <a:cs typeface="+mn-cs"/>
                        </a:rPr>
                        <a:t>full of deadly poison (v.8)</a:t>
                      </a:r>
                    </a:p>
                  </a:txBody>
                  <a:tcPr/>
                </a:tc>
                <a:tc>
                  <a:txBody>
                    <a:bodyPr/>
                    <a:lstStyle/>
                    <a:p>
                      <a:r>
                        <a:rPr lang="en-US" sz="1800" b="0" i="0" kern="1200" dirty="0">
                          <a:solidFill>
                            <a:srgbClr val="001320"/>
                          </a:solidFill>
                          <a:effectLst/>
                          <a:latin typeface="Roboto" panose="02000000000000000000" pitchFamily="2" charset="0"/>
                          <a:ea typeface="+mn-ea"/>
                          <a:cs typeface="+mn-cs"/>
                        </a:rPr>
                        <a:t>disorderly (v.16)</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full of mercy and good fruit </a:t>
                      </a:r>
                      <a:r>
                        <a:rPr lang="en-CA" sz="1800" b="0" i="0" kern="1200" dirty="0">
                          <a:solidFill>
                            <a:srgbClr val="001320"/>
                          </a:solidFill>
                          <a:effectLst/>
                          <a:latin typeface="Roboto" panose="02000000000000000000" pitchFamily="2" charset="0"/>
                          <a:ea typeface="+mn-ea"/>
                          <a:cs typeface="+mn-cs"/>
                        </a:rPr>
                        <a:t>(v.17)</a:t>
                      </a:r>
                    </a:p>
                  </a:txBody>
                  <a:tcPr/>
                </a:tc>
                <a:extLst>
                  <a:ext uri="{0D108BD9-81ED-4DB2-BD59-A6C34878D82A}">
                    <a16:rowId xmlns:a16="http://schemas.microsoft.com/office/drawing/2014/main" val="1991989001"/>
                  </a:ext>
                </a:extLst>
              </a:tr>
              <a:tr h="370840">
                <a:tc>
                  <a:txBody>
                    <a:bodyPr/>
                    <a:lstStyle/>
                    <a:p>
                      <a:r>
                        <a:rPr lang="en-CA" sz="1800" b="0" i="0" kern="1200" dirty="0">
                          <a:solidFill>
                            <a:srgbClr val="001320"/>
                          </a:solidFill>
                          <a:effectLst/>
                          <a:latin typeface="Roboto" panose="02000000000000000000" pitchFamily="2" charset="0"/>
                          <a:ea typeface="+mn-ea"/>
                          <a:cs typeface="+mn-cs"/>
                        </a:rPr>
                        <a:t>both praises and curses (v.10)</a:t>
                      </a:r>
                    </a:p>
                  </a:txBody>
                  <a:tcPr/>
                </a:tc>
                <a:tc>
                  <a:txBody>
                    <a:bodyPr/>
                    <a:lstStyle/>
                    <a:p>
                      <a:r>
                        <a:rPr lang="en-US" sz="1800" b="0" i="0" kern="1200" dirty="0">
                          <a:solidFill>
                            <a:srgbClr val="001320"/>
                          </a:solidFill>
                          <a:effectLst/>
                          <a:latin typeface="Roboto" panose="02000000000000000000" pitchFamily="2" charset="0"/>
                          <a:ea typeface="+mn-ea"/>
                          <a:cs typeface="+mn-cs"/>
                        </a:rPr>
                        <a:t>every evil practice (v.16)</a:t>
                      </a:r>
                      <a:endParaRPr lang="en-CA" sz="1800" b="0" i="0" kern="1200" dirty="0">
                        <a:solidFill>
                          <a:srgbClr val="001320"/>
                        </a:solidFill>
                        <a:effectLst/>
                        <a:latin typeface="Roboto" panose="02000000000000000000" pitchFamily="2"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impartial </a:t>
                      </a:r>
                      <a:r>
                        <a:rPr lang="en-CA" sz="1800" b="0" i="0" kern="1200" dirty="0">
                          <a:solidFill>
                            <a:srgbClr val="001320"/>
                          </a:solidFill>
                          <a:effectLst/>
                          <a:latin typeface="Roboto" panose="02000000000000000000" pitchFamily="2" charset="0"/>
                          <a:ea typeface="+mn-ea"/>
                          <a:cs typeface="+mn-cs"/>
                        </a:rPr>
                        <a:t>(v.17)</a:t>
                      </a:r>
                    </a:p>
                  </a:txBody>
                  <a:tcPr/>
                </a:tc>
                <a:extLst>
                  <a:ext uri="{0D108BD9-81ED-4DB2-BD59-A6C34878D82A}">
                    <a16:rowId xmlns:a16="http://schemas.microsoft.com/office/drawing/2014/main" val="2492291170"/>
                  </a:ext>
                </a:extLst>
              </a:tr>
              <a:tr h="370840">
                <a:tc>
                  <a:txBody>
                    <a:bodyPr/>
                    <a:lstStyle/>
                    <a:p>
                      <a:endParaRPr lang="en-CA" dirty="0"/>
                    </a:p>
                  </a:txBody>
                  <a:tcPr/>
                </a:tc>
                <a:tc>
                  <a:txBody>
                    <a:bodyPr/>
                    <a:lstStyle/>
                    <a:p>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320"/>
                          </a:solidFill>
                          <a:effectLst/>
                          <a:latin typeface="Roboto" panose="02000000000000000000" pitchFamily="2" charset="0"/>
                        </a:rPr>
                        <a:t>sincere </a:t>
                      </a:r>
                      <a:r>
                        <a:rPr lang="en-CA" sz="1800" b="0" i="0" kern="1200" dirty="0">
                          <a:solidFill>
                            <a:srgbClr val="001320"/>
                          </a:solidFill>
                          <a:effectLst/>
                          <a:latin typeface="Roboto" panose="02000000000000000000" pitchFamily="2" charset="0"/>
                          <a:ea typeface="+mn-ea"/>
                          <a:cs typeface="+mn-cs"/>
                        </a:rPr>
                        <a:t>(v.17)</a:t>
                      </a:r>
                    </a:p>
                  </a:txBody>
                  <a:tcPr/>
                </a:tc>
                <a:extLst>
                  <a:ext uri="{0D108BD9-81ED-4DB2-BD59-A6C34878D82A}">
                    <a16:rowId xmlns:a16="http://schemas.microsoft.com/office/drawing/2014/main" val="1373591958"/>
                  </a:ext>
                </a:extLst>
              </a:tr>
            </a:tbl>
          </a:graphicData>
        </a:graphic>
      </p:graphicFrame>
      <p:sp>
        <p:nvSpPr>
          <p:cNvPr id="2" name="Rectangle 1">
            <a:extLst>
              <a:ext uri="{FF2B5EF4-FFF2-40B4-BE49-F238E27FC236}">
                <a16:creationId xmlns:a16="http://schemas.microsoft.com/office/drawing/2014/main" id="{938DE04F-799C-4A4B-8CE9-56791706A987}"/>
              </a:ext>
            </a:extLst>
          </p:cNvPr>
          <p:cNvSpPr/>
          <p:nvPr/>
        </p:nvSpPr>
        <p:spPr>
          <a:xfrm>
            <a:off x="2899648" y="3673261"/>
            <a:ext cx="4079631" cy="1538883"/>
          </a:xfrm>
          <a:prstGeom prst="rect">
            <a:avLst/>
          </a:prstGeom>
          <a:solidFill>
            <a:schemeClr val="bg1">
              <a:alpha val="75000"/>
            </a:schemeClr>
          </a:solidFill>
        </p:spPr>
        <p:txBody>
          <a:bodyPr wrap="square" lIns="91440" tIns="45720" rIns="91440" bIns="45720">
            <a:spAutoFit/>
          </a:bodyPr>
          <a:lstStyle/>
          <a:p>
            <a:pPr algn="r"/>
            <a:r>
              <a:rPr lang="en-CA" sz="4000" b="0" cap="none" spc="0" dirty="0">
                <a:ln w="0"/>
                <a:solidFill>
                  <a:schemeClr val="tx1">
                    <a:alpha val="99000"/>
                  </a:schemeClr>
                </a:solidFill>
                <a:effectLst>
                  <a:outerShdw blurRad="38100" dist="19050" dir="2700000" algn="tl" rotWithShape="0">
                    <a:schemeClr val="dk1">
                      <a:alpha val="40000"/>
                    </a:schemeClr>
                  </a:outerShdw>
                </a:effectLst>
              </a:rPr>
              <a:t>If you want to be </a:t>
            </a:r>
          </a:p>
          <a:p>
            <a:pPr algn="r"/>
            <a:r>
              <a:rPr lang="en-CA" sz="4000" b="0" cap="none" spc="0" dirty="0">
                <a:ln w="0"/>
                <a:solidFill>
                  <a:schemeClr val="tx1">
                    <a:alpha val="99000"/>
                  </a:schemeClr>
                </a:solidFill>
                <a:effectLst>
                  <a:outerShdw blurRad="38100" dist="19050" dir="2700000" algn="tl" rotWithShape="0">
                    <a:schemeClr val="dk1">
                      <a:alpha val="40000"/>
                    </a:schemeClr>
                  </a:outerShdw>
                </a:effectLst>
              </a:rPr>
              <a:t>a teacher</a:t>
            </a:r>
            <a:r>
              <a:rPr lang="en-CA" sz="5400" b="0" cap="none" spc="0" dirty="0">
                <a:ln w="0"/>
                <a:solidFill>
                  <a:schemeClr val="tx1">
                    <a:alpha val="99000"/>
                  </a:schemeClr>
                </a:solidFill>
                <a:effectLst>
                  <a:outerShdw blurRad="38100" dist="19050" dir="2700000" algn="tl" rotWithShape="0">
                    <a:schemeClr val="dk1">
                      <a:alpha val="40000"/>
                    </a:schemeClr>
                  </a:outerShdw>
                </a:effectLst>
              </a:rPr>
              <a:t>…</a:t>
            </a:r>
          </a:p>
        </p:txBody>
      </p:sp>
      <p:sp>
        <p:nvSpPr>
          <p:cNvPr id="3" name="Arrow: Right 2">
            <a:extLst>
              <a:ext uri="{FF2B5EF4-FFF2-40B4-BE49-F238E27FC236}">
                <a16:creationId xmlns:a16="http://schemas.microsoft.com/office/drawing/2014/main" id="{9EF98EA9-8779-4CAA-A5E5-AF81B107E686}"/>
              </a:ext>
            </a:extLst>
          </p:cNvPr>
          <p:cNvSpPr/>
          <p:nvPr/>
        </p:nvSpPr>
        <p:spPr>
          <a:xfrm>
            <a:off x="6979279" y="3937955"/>
            <a:ext cx="772998" cy="989814"/>
          </a:xfrm>
          <a:prstGeom prst="rightArrow">
            <a:avLst/>
          </a:prstGeom>
          <a:solidFill>
            <a:srgbClr val="92D05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72409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89E7-5C2B-4869-AB1A-2CCFDE71B12F}"/>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4A58772-5CB6-43AD-8304-0853985480CA}"/>
              </a:ext>
            </a:extLst>
          </p:cNvPr>
          <p:cNvSpPr>
            <a:spLocks noGrp="1"/>
          </p:cNvSpPr>
          <p:nvPr>
            <p:ph idx="1"/>
          </p:nvPr>
        </p:nvSpPr>
        <p:spPr/>
        <p:txBody>
          <a:bodyPr/>
          <a:lstStyle/>
          <a:p>
            <a:pPr marL="0" indent="0">
              <a:buNone/>
            </a:pPr>
            <a:r>
              <a:rPr lang="en-US" b="1" i="0" u="none" strike="noStrike" dirty="0">
                <a:solidFill>
                  <a:srgbClr val="008AE6"/>
                </a:solidFill>
                <a:effectLst/>
                <a:latin typeface="Roboto" panose="02000000000000000000" pitchFamily="2" charset="0"/>
                <a:hlinkClick r:id="rId2"/>
              </a:rPr>
              <a:t>13</a:t>
            </a:r>
            <a:r>
              <a:rPr lang="en-US" b="1" i="0" u="none" strike="noStrike" dirty="0">
                <a:solidFill>
                  <a:srgbClr val="008AE6"/>
                </a:solidFill>
                <a:effectLst/>
                <a:latin typeface="Roboto" panose="02000000000000000000" pitchFamily="2" charset="0"/>
              </a:rPr>
              <a:t> </a:t>
            </a:r>
            <a:r>
              <a:rPr lang="en-US" b="0" i="0" dirty="0">
                <a:solidFill>
                  <a:schemeClr val="bg1">
                    <a:lumMod val="50000"/>
                  </a:schemeClr>
                </a:solidFill>
                <a:effectLst/>
                <a:latin typeface="Roboto" panose="02000000000000000000" pitchFamily="2" charset="0"/>
              </a:rPr>
              <a:t>Who is wise and understanding among you? Let him show it by his good conduct, by deeds done in the humility that comes from wisdom… </a:t>
            </a:r>
          </a:p>
          <a:p>
            <a:pPr marL="0" indent="0">
              <a:buNone/>
            </a:pPr>
            <a:endParaRPr lang="en-US" b="1" dirty="0">
              <a:solidFill>
                <a:srgbClr val="008AE6"/>
              </a:solidFill>
              <a:latin typeface="Roboto" panose="02000000000000000000" pitchFamily="2" charset="0"/>
              <a:hlinkClick r:id="rId3"/>
            </a:endParaRPr>
          </a:p>
          <a:p>
            <a:pPr marL="0" indent="0">
              <a:buNone/>
            </a:pPr>
            <a:r>
              <a:rPr lang="en-US" b="1" i="0" u="none" strike="noStrike" dirty="0">
                <a:solidFill>
                  <a:srgbClr val="008AE6"/>
                </a:solidFill>
                <a:effectLst/>
                <a:latin typeface="Roboto" panose="02000000000000000000" pitchFamily="2" charset="0"/>
                <a:hlinkClick r:id="rId3"/>
              </a:rPr>
              <a:t>17</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But the wisdom from above is first of all pure, then peace-loving, gentle, accommodating, full of mercy and good fruit, impartial, and sincere. </a:t>
            </a:r>
            <a:r>
              <a:rPr lang="en-US" b="1" i="0" u="none" strike="noStrike" dirty="0">
                <a:solidFill>
                  <a:srgbClr val="008AE6"/>
                </a:solidFill>
                <a:effectLst/>
                <a:latin typeface="Roboto" panose="02000000000000000000" pitchFamily="2" charset="0"/>
                <a:hlinkClick r:id="rId4"/>
              </a:rPr>
              <a:t>18</a:t>
            </a:r>
            <a:r>
              <a:rPr lang="en-US" b="1" i="0" u="none" strike="noStrike" dirty="0">
                <a:solidFill>
                  <a:srgbClr val="008AE6"/>
                </a:solidFill>
                <a:effectLst/>
                <a:latin typeface="Roboto" panose="02000000000000000000" pitchFamily="2" charset="0"/>
              </a:rPr>
              <a:t> </a:t>
            </a:r>
            <a:r>
              <a:rPr lang="en-US" b="0" i="0" dirty="0">
                <a:solidFill>
                  <a:srgbClr val="001320"/>
                </a:solidFill>
                <a:effectLst/>
                <a:latin typeface="Roboto" panose="02000000000000000000" pitchFamily="2" charset="0"/>
              </a:rPr>
              <a:t>Peacemakers who sow in peace reap the fruit of righteousness.</a:t>
            </a:r>
            <a:endParaRPr lang="en-CA" dirty="0"/>
          </a:p>
        </p:txBody>
      </p:sp>
    </p:spTree>
    <p:extLst>
      <p:ext uri="{BB962C8B-B14F-4D97-AF65-F5344CB8AC3E}">
        <p14:creationId xmlns:p14="http://schemas.microsoft.com/office/powerpoint/2010/main" val="2966114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FF7601-AC54-4B1E-9029-F3A430F31BB1}"/>
              </a:ext>
            </a:extLst>
          </p:cNvPr>
          <p:cNvSpPr>
            <a:spLocks noGrp="1"/>
          </p:cNvSpPr>
          <p:nvPr>
            <p:ph idx="1"/>
          </p:nvPr>
        </p:nvSpPr>
        <p:spPr>
          <a:xfrm>
            <a:off x="838200" y="2119356"/>
            <a:ext cx="10515600" cy="4738644"/>
          </a:xfrm>
        </p:spPr>
        <p:txBody>
          <a:bodyPr>
            <a:normAutofit/>
          </a:bodyPr>
          <a:lstStyle/>
          <a:p>
            <a:pPr marL="0" indent="0">
              <a:buNone/>
            </a:pPr>
            <a:r>
              <a:rPr lang="en-CA" b="1" dirty="0"/>
              <a:t>SUMMARY:</a:t>
            </a:r>
          </a:p>
          <a:p>
            <a:pPr>
              <a:buFontTx/>
              <a:buChar char="-"/>
            </a:pPr>
            <a:r>
              <a:rPr lang="en-CA" dirty="0"/>
              <a:t>Some Believers are poor, and some are wealthy (</a:t>
            </a:r>
            <a:r>
              <a:rPr lang="en-CA" dirty="0" err="1"/>
              <a:t>Ja</a:t>
            </a:r>
            <a:r>
              <a:rPr lang="en-CA" dirty="0"/>
              <a:t> 1:9-10)</a:t>
            </a:r>
          </a:p>
          <a:p>
            <a:pPr>
              <a:buFontTx/>
              <a:buChar char="-"/>
            </a:pPr>
            <a:r>
              <a:rPr lang="en-CA" dirty="0"/>
              <a:t>Some appear to have been talking too much, not listening to others, and causing arguments and fights (</a:t>
            </a:r>
            <a:r>
              <a:rPr lang="en-CA" dirty="0" err="1"/>
              <a:t>Ja</a:t>
            </a:r>
            <a:r>
              <a:rPr lang="en-CA" dirty="0"/>
              <a:t> 1:19)</a:t>
            </a:r>
          </a:p>
          <a:p>
            <a:pPr>
              <a:buFontTx/>
              <a:buChar char="-"/>
            </a:pPr>
            <a:r>
              <a:rPr lang="en-CA" dirty="0"/>
              <a:t>Some want to be honoured and seen as teachers (</a:t>
            </a:r>
            <a:r>
              <a:rPr lang="en-CA" dirty="0" err="1"/>
              <a:t>Ja</a:t>
            </a:r>
            <a:r>
              <a:rPr lang="en-CA" dirty="0"/>
              <a:t> 3:1)</a:t>
            </a:r>
          </a:p>
          <a:p>
            <a:pPr>
              <a:buFontTx/>
              <a:buChar char="-"/>
            </a:pPr>
            <a:r>
              <a:rPr lang="en-CA" dirty="0"/>
              <a:t>But if you can’t control your tongue, you are not ready to be a teacher (</a:t>
            </a:r>
            <a:r>
              <a:rPr lang="en-CA" dirty="0" err="1"/>
              <a:t>esp</a:t>
            </a:r>
            <a:r>
              <a:rPr lang="en-CA" dirty="0"/>
              <a:t> within the church) and are deceiving yourself (</a:t>
            </a:r>
            <a:r>
              <a:rPr lang="en-CA" dirty="0" err="1"/>
              <a:t>Ja</a:t>
            </a:r>
            <a:r>
              <a:rPr lang="en-CA" dirty="0"/>
              <a:t> 1:26, 3:9-16)</a:t>
            </a:r>
          </a:p>
          <a:p>
            <a:pPr>
              <a:buFontTx/>
              <a:buChar char="-"/>
            </a:pPr>
            <a:r>
              <a:rPr lang="en-CA" dirty="0"/>
              <a:t>If you are really ‘religious’ and ready to be a teacher within the church, then show it with your words and actions, with godly wisdom and humility (</a:t>
            </a:r>
            <a:r>
              <a:rPr lang="en-CA" dirty="0" err="1"/>
              <a:t>Ja</a:t>
            </a:r>
            <a:r>
              <a:rPr lang="en-CA" dirty="0"/>
              <a:t> 3:13)</a:t>
            </a:r>
          </a:p>
          <a:p>
            <a:pPr>
              <a:buFontTx/>
              <a:buChar char="-"/>
            </a:pPr>
            <a:endParaRPr lang="en-CA" dirty="0"/>
          </a:p>
          <a:p>
            <a:pPr>
              <a:buFontTx/>
              <a:buChar char="-"/>
            </a:pPr>
            <a:endParaRPr lang="en-CA" dirty="0"/>
          </a:p>
        </p:txBody>
      </p:sp>
      <p:sp>
        <p:nvSpPr>
          <p:cNvPr id="4" name="Content Placeholder 2">
            <a:extLst>
              <a:ext uri="{FF2B5EF4-FFF2-40B4-BE49-F238E27FC236}">
                <a16:creationId xmlns:a16="http://schemas.microsoft.com/office/drawing/2014/main" id="{215B1982-F6A0-4236-B3E7-7FC0FE16F6FC}"/>
              </a:ext>
            </a:extLst>
          </p:cNvPr>
          <p:cNvSpPr txBox="1">
            <a:spLocks/>
          </p:cNvSpPr>
          <p:nvPr/>
        </p:nvSpPr>
        <p:spPr>
          <a:xfrm>
            <a:off x="838200" y="285958"/>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08AE6"/>
                </a:solidFill>
                <a:latin typeface="Roboto" panose="02000000000000000000" pitchFamily="2" charset="0"/>
                <a:hlinkClick r:id="rId2"/>
              </a:rPr>
              <a:t>17</a:t>
            </a:r>
            <a:r>
              <a:rPr lang="en-US" b="1" dirty="0">
                <a:solidFill>
                  <a:srgbClr val="008AE6"/>
                </a:solidFill>
                <a:latin typeface="Roboto" panose="02000000000000000000" pitchFamily="2" charset="0"/>
              </a:rPr>
              <a:t> </a:t>
            </a:r>
            <a:r>
              <a:rPr lang="en-US" dirty="0">
                <a:solidFill>
                  <a:srgbClr val="001320"/>
                </a:solidFill>
                <a:latin typeface="Roboto" panose="02000000000000000000" pitchFamily="2" charset="0"/>
              </a:rPr>
              <a:t>But the wisdom from above is first of all pure, then peace-loving, gentle, accommodating, full of mercy and good fruit, impartial, and sincere. </a:t>
            </a:r>
            <a:r>
              <a:rPr lang="en-US" b="1" dirty="0">
                <a:solidFill>
                  <a:srgbClr val="008AE6"/>
                </a:solidFill>
                <a:latin typeface="Roboto" panose="02000000000000000000" pitchFamily="2" charset="0"/>
                <a:hlinkClick r:id="rId3"/>
              </a:rPr>
              <a:t>18</a:t>
            </a:r>
            <a:r>
              <a:rPr lang="en-US" b="1" dirty="0">
                <a:solidFill>
                  <a:srgbClr val="008AE6"/>
                </a:solidFill>
                <a:latin typeface="Roboto" panose="02000000000000000000" pitchFamily="2" charset="0"/>
              </a:rPr>
              <a:t> </a:t>
            </a:r>
            <a:r>
              <a:rPr lang="en-US" dirty="0">
                <a:solidFill>
                  <a:srgbClr val="001320"/>
                </a:solidFill>
                <a:latin typeface="Roboto" panose="02000000000000000000" pitchFamily="2" charset="0"/>
              </a:rPr>
              <a:t>Peacemakers who sow in peace reap the fruit of righteousness.</a:t>
            </a:r>
            <a:endParaRPr lang="en-CA" dirty="0"/>
          </a:p>
        </p:txBody>
      </p:sp>
    </p:spTree>
    <p:extLst>
      <p:ext uri="{BB962C8B-B14F-4D97-AF65-F5344CB8AC3E}">
        <p14:creationId xmlns:p14="http://schemas.microsoft.com/office/powerpoint/2010/main" val="400065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BDC82-ACCB-4509-8A62-DEFB49BC7CAF}"/>
              </a:ext>
            </a:extLst>
          </p:cNvPr>
          <p:cNvSpPr>
            <a:spLocks noGrp="1"/>
          </p:cNvSpPr>
          <p:nvPr>
            <p:ph type="title"/>
          </p:nvPr>
        </p:nvSpPr>
        <p:spPr/>
        <p:txBody>
          <a:bodyPr/>
          <a:lstStyle/>
          <a:p>
            <a:r>
              <a:rPr lang="en-CA" dirty="0"/>
              <a:t>Application</a:t>
            </a:r>
          </a:p>
        </p:txBody>
      </p:sp>
      <p:sp>
        <p:nvSpPr>
          <p:cNvPr id="4" name="Content Placeholder 2">
            <a:extLst>
              <a:ext uri="{FF2B5EF4-FFF2-40B4-BE49-F238E27FC236}">
                <a16:creationId xmlns:a16="http://schemas.microsoft.com/office/drawing/2014/main" id="{0D067846-0DE3-413F-A93D-849F55DE8896}"/>
              </a:ext>
            </a:extLst>
          </p:cNvPr>
          <p:cNvSpPr>
            <a:spLocks noGrp="1"/>
          </p:cNvSpPr>
          <p:nvPr>
            <p:ph idx="1"/>
          </p:nvPr>
        </p:nvSpPr>
        <p:spPr>
          <a:xfrm>
            <a:off x="838200" y="1475246"/>
            <a:ext cx="10515600" cy="5173381"/>
          </a:xfrm>
        </p:spPr>
        <p:txBody>
          <a:bodyPr>
            <a:normAutofit/>
          </a:bodyPr>
          <a:lstStyle/>
          <a:p>
            <a:pPr marL="0" indent="0" algn="just">
              <a:buNone/>
            </a:pPr>
            <a:r>
              <a:rPr lang="en-US" dirty="0">
                <a:solidFill>
                  <a:srgbClr val="001320"/>
                </a:solidFill>
                <a:latin typeface="Roboto" panose="02000000000000000000" pitchFamily="2" charset="0"/>
              </a:rPr>
              <a:t>Do you want to be respected and a leader/teacher?</a:t>
            </a:r>
          </a:p>
          <a:p>
            <a:pPr marL="0" indent="0" algn="just">
              <a:buNone/>
            </a:pPr>
            <a:endParaRPr lang="en-US" dirty="0">
              <a:solidFill>
                <a:srgbClr val="001320"/>
              </a:solidFill>
              <a:latin typeface="Roboto" panose="02000000000000000000" pitchFamily="2" charset="0"/>
            </a:endParaRPr>
          </a:p>
          <a:p>
            <a:pPr marL="0" indent="0">
              <a:buNone/>
            </a:pPr>
            <a:r>
              <a:rPr lang="en-US" dirty="0">
                <a:solidFill>
                  <a:srgbClr val="001320"/>
                </a:solidFill>
                <a:latin typeface="Roboto" panose="02000000000000000000" pitchFamily="2" charset="0"/>
              </a:rPr>
              <a:t>Then show it with </a:t>
            </a:r>
            <a:r>
              <a:rPr lang="en-CA" dirty="0">
                <a:solidFill>
                  <a:srgbClr val="001320"/>
                </a:solidFill>
                <a:latin typeface="Roboto" panose="02000000000000000000" pitchFamily="2" charset="0"/>
              </a:rPr>
              <a:t>words and actions that reflect God: </a:t>
            </a:r>
            <a:r>
              <a:rPr lang="en-US" dirty="0">
                <a:solidFill>
                  <a:srgbClr val="001320"/>
                </a:solidFill>
                <a:latin typeface="Roboto" panose="02000000000000000000" pitchFamily="2" charset="0"/>
              </a:rPr>
              <a:t>purity, peace, gentleness, obedience, mercy/forgiveness, bearing good fruit, whole heartedness, and sincerity. </a:t>
            </a:r>
          </a:p>
          <a:p>
            <a:pPr marL="0" indent="0">
              <a:buNone/>
            </a:pPr>
            <a:endParaRPr lang="en-US" dirty="0">
              <a:solidFill>
                <a:srgbClr val="001320"/>
              </a:solidFill>
              <a:latin typeface="Roboto" panose="02000000000000000000" pitchFamily="2" charset="0"/>
            </a:endParaRPr>
          </a:p>
          <a:p>
            <a:pPr marL="0" indent="0">
              <a:buNone/>
            </a:pPr>
            <a:r>
              <a:rPr lang="en-US" dirty="0">
                <a:solidFill>
                  <a:srgbClr val="001320"/>
                </a:solidFill>
                <a:latin typeface="Roboto" panose="02000000000000000000" pitchFamily="2" charset="0"/>
              </a:rPr>
              <a:t>Learn to control your tongue.</a:t>
            </a:r>
          </a:p>
          <a:p>
            <a:pPr marL="0" indent="0">
              <a:buNone/>
            </a:pPr>
            <a:endParaRPr lang="en-US" dirty="0">
              <a:solidFill>
                <a:srgbClr val="001320"/>
              </a:solidFill>
              <a:latin typeface="Roboto" panose="02000000000000000000" pitchFamily="2" charset="0"/>
            </a:endParaRPr>
          </a:p>
          <a:p>
            <a:pPr marL="0" indent="0">
              <a:buNone/>
            </a:pPr>
            <a:r>
              <a:rPr lang="en-US" dirty="0">
                <a:solidFill>
                  <a:srgbClr val="001320"/>
                </a:solidFill>
                <a:latin typeface="Roboto" panose="02000000000000000000" pitchFamily="2" charset="0"/>
              </a:rPr>
              <a:t>L</a:t>
            </a:r>
            <a:r>
              <a:rPr lang="en-US" b="0" i="0" dirty="0">
                <a:solidFill>
                  <a:srgbClr val="001320"/>
                </a:solidFill>
                <a:effectLst/>
                <a:latin typeface="Roboto" panose="02000000000000000000" pitchFamily="2" charset="0"/>
              </a:rPr>
              <a:t>et every man be swift to hear, slow to speak, slow to wrath, for the wrath of man worketh not the righteousness of God. </a:t>
            </a:r>
            <a:r>
              <a:rPr lang="en-US" b="0" i="0" baseline="30000" dirty="0">
                <a:solidFill>
                  <a:srgbClr val="001320"/>
                </a:solidFill>
                <a:effectLst/>
                <a:latin typeface="Roboto" panose="02000000000000000000" pitchFamily="2" charset="0"/>
              </a:rPr>
              <a:t>Ja 1:19-20</a:t>
            </a:r>
            <a:endParaRPr lang="en-US" baseline="30000" dirty="0">
              <a:solidFill>
                <a:srgbClr val="001320"/>
              </a:solidFill>
              <a:latin typeface="Roboto" panose="02000000000000000000" pitchFamily="2" charset="0"/>
            </a:endParaRPr>
          </a:p>
          <a:p>
            <a:pPr marL="0" indent="0">
              <a:buNone/>
            </a:pPr>
            <a:endParaRPr lang="en-US" dirty="0">
              <a:solidFill>
                <a:srgbClr val="001320"/>
              </a:solidFill>
              <a:latin typeface="Roboto" panose="02000000000000000000" pitchFamily="2" charset="0"/>
            </a:endParaRPr>
          </a:p>
          <a:p>
            <a:pPr marL="0" indent="0">
              <a:buNone/>
            </a:pPr>
            <a:endParaRPr lang="en-US" dirty="0">
              <a:solidFill>
                <a:srgbClr val="001320"/>
              </a:solidFill>
              <a:latin typeface="Roboto" panose="02000000000000000000" pitchFamily="2" charset="0"/>
            </a:endParaRPr>
          </a:p>
        </p:txBody>
      </p:sp>
    </p:spTree>
    <p:extLst>
      <p:ext uri="{BB962C8B-B14F-4D97-AF65-F5344CB8AC3E}">
        <p14:creationId xmlns:p14="http://schemas.microsoft.com/office/powerpoint/2010/main" val="1129856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2050</TotalTime>
  <Words>1475</Words>
  <Application>Microsoft Office PowerPoint</Application>
  <PresentationFormat>Widescreen</PresentationFormat>
  <Paragraphs>94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Roboto</vt:lpstr>
      <vt:lpstr>Segoe Script</vt:lpstr>
      <vt:lpstr>Office Theme</vt:lpstr>
      <vt:lpstr> building Teachers from Above James 3</vt:lpstr>
      <vt:lpstr>Examine the text (‘exegesis’)</vt:lpstr>
      <vt:lpstr>PowerPoint Presentation</vt:lpstr>
      <vt:lpstr>Examine the text (‘exegesis’)</vt:lpstr>
      <vt:lpstr>Examine the text (‘exegesis’)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With Great Power comes Great Responsibility: The Tongue of Teachers James 3</dc:title>
  <dc:creator>Johnson Hsu</dc:creator>
  <cp:lastModifiedBy>Johnson Hsu</cp:lastModifiedBy>
  <cp:revision>41</cp:revision>
  <cp:lastPrinted>2022-03-05T04:52:40Z</cp:lastPrinted>
  <dcterms:created xsi:type="dcterms:W3CDTF">2022-03-02T14:53:23Z</dcterms:created>
  <dcterms:modified xsi:type="dcterms:W3CDTF">2022-03-13T13:33:36Z</dcterms:modified>
</cp:coreProperties>
</file>