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7" r:id="rId4"/>
    <p:sldId id="259" r:id="rId5"/>
    <p:sldId id="258" r:id="rId6"/>
    <p:sldId id="261" r:id="rId7"/>
    <p:sldId id="262" r:id="rId8"/>
    <p:sldId id="263" r:id="rId9"/>
    <p:sldId id="264" r:id="rId10"/>
    <p:sldId id="265"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son Hsu" initials="J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1" d="100"/>
          <a:sy n="81" d="100"/>
        </p:scale>
        <p:origin x="-944"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commentAuthors" Target="commentAuthor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05T10:51:39.984" idx="1">
    <p:pos x="10" y="10"/>
    <p:text>25-30 min total</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A67AB-ECAB-4640-9A0B-FC78AF7DB6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xmlns="" id="{8371C8D2-C5B4-4E1A-B875-BC9E9BEC96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xmlns="" id="{2ADF1279-1663-45C7-93BF-46898E2E08DB}"/>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5" name="Footer Placeholder 4">
            <a:extLst>
              <a:ext uri="{FF2B5EF4-FFF2-40B4-BE49-F238E27FC236}">
                <a16:creationId xmlns:a16="http://schemas.microsoft.com/office/drawing/2014/main" xmlns="" id="{313A6EE0-FDAA-4BBC-9405-4AF7472E333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xmlns="" id="{5945E9D5-4A27-4210-AE4C-D938981CBF2A}"/>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3525332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5B78D4-41FD-4A27-A124-8D5C36318DC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xmlns="" id="{190D31E7-0101-4DB0-B903-54FC1FB7EC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xmlns="" id="{C00F6141-95EA-446A-A7A8-8E20F3EB90F4}"/>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5" name="Footer Placeholder 4">
            <a:extLst>
              <a:ext uri="{FF2B5EF4-FFF2-40B4-BE49-F238E27FC236}">
                <a16:creationId xmlns:a16="http://schemas.microsoft.com/office/drawing/2014/main" xmlns="" id="{02658191-89D4-41EE-94DF-29001807920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xmlns="" id="{C7A63070-B9A5-4113-9118-4E68E71668F1}"/>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891325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7450E0-DB86-4F5C-8141-7B9C954EE1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xmlns="" id="{BBD7E9C6-4FE0-41B1-89A6-D45ECC080E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8688B25-AB22-4ECC-8C35-7A17D9DB52CE}"/>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5" name="Footer Placeholder 4">
            <a:extLst>
              <a:ext uri="{FF2B5EF4-FFF2-40B4-BE49-F238E27FC236}">
                <a16:creationId xmlns:a16="http://schemas.microsoft.com/office/drawing/2014/main" xmlns="" id="{7B260576-8DAA-491E-8A45-68F4EA54145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xmlns="" id="{3E8EC717-6CF1-482A-A37C-3E447547AE41}"/>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39727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C46C37-8D02-453F-9A4C-46E07DBE613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xmlns="" id="{5A175041-6687-4579-828F-9C05028913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xmlns="" id="{96EA3545-E860-4831-9E18-820E92CF8B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xmlns="" id="{1B453A2D-919C-4D06-822B-AA709767B0EB}"/>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6" name="Footer Placeholder 5">
            <a:extLst>
              <a:ext uri="{FF2B5EF4-FFF2-40B4-BE49-F238E27FC236}">
                <a16:creationId xmlns:a16="http://schemas.microsoft.com/office/drawing/2014/main" xmlns="" id="{D2359750-0A74-4B32-A9EA-CCD15A5BF04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xmlns="" id="{B30899CB-142A-45B2-ADD3-734843D654EA}"/>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3669058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B4B03C-928F-4677-8AA9-369B004EC56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xmlns="" id="{6AFFDB2C-58FC-4139-A1D0-45614C032C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131FC36-89A2-4D0F-959D-76FB7D4329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xmlns="" id="{26C13FC0-BF70-48D6-BA7F-4888A7EF75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956F61C-E7C4-441F-8CC8-A16266A384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xmlns="" id="{94329C43-6087-40AB-8E83-85CE8110618E}"/>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8" name="Footer Placeholder 7">
            <a:extLst>
              <a:ext uri="{FF2B5EF4-FFF2-40B4-BE49-F238E27FC236}">
                <a16:creationId xmlns:a16="http://schemas.microsoft.com/office/drawing/2014/main" xmlns="" id="{C9467E46-2431-499D-8364-84DC68D3554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xmlns="" id="{0A3A75DA-21E1-4BA2-89AB-BEE4BA2B35CF}"/>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3331258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6DDCDB-947E-4E8C-B0A3-14EC7AC3CF4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xmlns="" id="{27FFF4DE-AE3E-4518-B186-AB7B14F25C3F}"/>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4" name="Footer Placeholder 3">
            <a:extLst>
              <a:ext uri="{FF2B5EF4-FFF2-40B4-BE49-F238E27FC236}">
                <a16:creationId xmlns:a16="http://schemas.microsoft.com/office/drawing/2014/main" xmlns="" id="{EFA79653-E933-4699-A6FD-63F48E7E4444}"/>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xmlns="" id="{ABF5594F-B55E-4E9F-A886-CC4F94BBE7FD}"/>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135383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FBD49FC-D628-40E4-B2C0-DA278DAB8585}"/>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3" name="Footer Placeholder 2">
            <a:extLst>
              <a:ext uri="{FF2B5EF4-FFF2-40B4-BE49-F238E27FC236}">
                <a16:creationId xmlns:a16="http://schemas.microsoft.com/office/drawing/2014/main" xmlns="" id="{9B2645B9-525C-42F7-8F0A-DC393098E207}"/>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xmlns="" id="{A75174A4-4803-45EA-9876-EB305F3B7B36}"/>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2123701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C05784-C1AC-4C6A-8208-2BBB45D70B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xmlns="" id="{77BF2C2B-692E-4493-9F7E-02786132CB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xmlns="" id="{D5F5E2AE-4C00-459B-8AFA-09275B0608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A0F59DE-F743-482F-849B-18D5445DC8B8}"/>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6" name="Footer Placeholder 5">
            <a:extLst>
              <a:ext uri="{FF2B5EF4-FFF2-40B4-BE49-F238E27FC236}">
                <a16:creationId xmlns:a16="http://schemas.microsoft.com/office/drawing/2014/main" xmlns="" id="{125478E0-2771-40BC-B0FD-FF06CBBD6B0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xmlns="" id="{C4FFCB6C-D479-486A-9144-DC4136454E04}"/>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1585205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D6C1C5-4B9D-44C3-9378-A7C125269A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xmlns="" id="{7C490988-2353-4EE8-B840-E05AE5B20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xmlns="" id="{B95B696F-E9BD-416A-A663-6C4D9511C7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3A9A59D-6DBA-4895-9F60-2EA1DE4C1E3B}"/>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6" name="Footer Placeholder 5">
            <a:extLst>
              <a:ext uri="{FF2B5EF4-FFF2-40B4-BE49-F238E27FC236}">
                <a16:creationId xmlns:a16="http://schemas.microsoft.com/office/drawing/2014/main" xmlns="" id="{B3754335-00B4-4800-96D4-4F49FF04E2A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xmlns="" id="{DC26794D-26E2-413B-B015-EFD7C79876FF}"/>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3732878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BF80F1-13CA-4D2C-B55A-A685BFDC15E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xmlns="" id="{D2D214DC-3333-498E-A644-C249728E70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xmlns="" id="{1ECCF7BA-A19A-4DA8-96A4-E0F602A56704}"/>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5" name="Footer Placeholder 4">
            <a:extLst>
              <a:ext uri="{FF2B5EF4-FFF2-40B4-BE49-F238E27FC236}">
                <a16:creationId xmlns:a16="http://schemas.microsoft.com/office/drawing/2014/main" xmlns="" id="{81AA9598-A146-4A50-B1CE-E3ACF2F856A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xmlns="" id="{7B8DB5C1-7DDC-4B82-9D38-A9F817C4294F}"/>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3297898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74B33C9-2B78-4AFD-9800-9A5A9F8F88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xmlns="" id="{2A0A13F2-197A-40A7-B383-CAB9BFDDE9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xmlns="" id="{CDB3D50F-14A5-4812-B70D-371AA2C0F7EE}"/>
              </a:ext>
            </a:extLst>
          </p:cNvPr>
          <p:cNvSpPr>
            <a:spLocks noGrp="1"/>
          </p:cNvSpPr>
          <p:nvPr>
            <p:ph type="dt" sz="half" idx="10"/>
          </p:nvPr>
        </p:nvSpPr>
        <p:spPr/>
        <p:txBody>
          <a:bodyPr/>
          <a:lstStyle/>
          <a:p>
            <a:fld id="{FCD9A3BA-01E2-401F-AEC3-C35D063F4AB2}" type="datetimeFigureOut">
              <a:rPr lang="en-CA" smtClean="0"/>
              <a:t>20-09-23</a:t>
            </a:fld>
            <a:endParaRPr lang="en-CA"/>
          </a:p>
        </p:txBody>
      </p:sp>
      <p:sp>
        <p:nvSpPr>
          <p:cNvPr id="5" name="Footer Placeholder 4">
            <a:extLst>
              <a:ext uri="{FF2B5EF4-FFF2-40B4-BE49-F238E27FC236}">
                <a16:creationId xmlns:a16="http://schemas.microsoft.com/office/drawing/2014/main" xmlns="" id="{EB5E4AE8-65EA-47A4-8326-CD1854F9161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xmlns="" id="{8EBF2E50-7DA1-4659-AFDD-CB6EE4752D87}"/>
              </a:ext>
            </a:extLst>
          </p:cNvPr>
          <p:cNvSpPr>
            <a:spLocks noGrp="1"/>
          </p:cNvSpPr>
          <p:nvPr>
            <p:ph type="sldNum" sz="quarter" idx="12"/>
          </p:nvPr>
        </p:nvSpPr>
        <p:spPr/>
        <p:txBody>
          <a:bodyPr/>
          <a:lstStyle/>
          <a:p>
            <a:fld id="{D17BC814-2066-4A0B-A9F0-E85608832869}" type="slidenum">
              <a:rPr lang="en-CA" smtClean="0"/>
              <a:t>‹#›</a:t>
            </a:fld>
            <a:endParaRPr lang="en-CA"/>
          </a:p>
        </p:txBody>
      </p:sp>
    </p:spTree>
    <p:extLst>
      <p:ext uri="{BB962C8B-B14F-4D97-AF65-F5344CB8AC3E}">
        <p14:creationId xmlns:p14="http://schemas.microsoft.com/office/powerpoint/2010/main" val="32917817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B553CDF-A17D-4A62-A918-684C808FD9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xmlns="" id="{F6E0BB91-2D79-47B5-AADF-C2BDA16960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xmlns="" id="{1A4B0AE8-8F7A-4D20-B4CB-04BFC643ED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9A3BA-01E2-401F-AEC3-C35D063F4AB2}" type="datetimeFigureOut">
              <a:rPr lang="en-CA" smtClean="0"/>
              <a:t>20-09-23</a:t>
            </a:fld>
            <a:endParaRPr lang="en-CA"/>
          </a:p>
        </p:txBody>
      </p:sp>
      <p:sp>
        <p:nvSpPr>
          <p:cNvPr id="5" name="Footer Placeholder 4">
            <a:extLst>
              <a:ext uri="{FF2B5EF4-FFF2-40B4-BE49-F238E27FC236}">
                <a16:creationId xmlns:a16="http://schemas.microsoft.com/office/drawing/2014/main" xmlns="" id="{7AB4F523-9A8E-4C52-9F68-05F367CCB7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xmlns="" id="{A561462F-3F57-4887-AADD-5BA250FAAE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7BC814-2066-4A0B-A9F0-E85608832869}" type="slidenum">
              <a:rPr lang="en-CA" smtClean="0"/>
              <a:t>‹#›</a:t>
            </a:fld>
            <a:endParaRPr lang="en-CA"/>
          </a:p>
        </p:txBody>
      </p:sp>
    </p:spTree>
    <p:extLst>
      <p:ext uri="{BB962C8B-B14F-4D97-AF65-F5344CB8AC3E}">
        <p14:creationId xmlns:p14="http://schemas.microsoft.com/office/powerpoint/2010/main" val="1919745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 Id="rId3" Type="http://schemas.openxmlformats.org/officeDocument/2006/relationships/hyperlink" Target="http://www.christcomyounity.com/values.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hyperlink" Target="http://www.christcomyounity.com/values.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hyperlink" Target="http://www.christcomyounity.com/values.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hyperlink" Target="http://www.christcomyounity.com/values.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hyperlink" Target="http://www.christcomyounity.com/values.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microsoft.com/office/2007/relationships/hdphoto" Target="../media/hdphoto1.wdp"/><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microsoft.com/office/2007/relationships/hdphoto" Target="../media/hdphoto2.wdp"/><Relationship Id="rId10" Type="http://schemas.openxmlformats.org/officeDocument/2006/relationships/hyperlink" Target="http://www.ismc.ca/" TargetMode="External"/><Relationship Id="rId11" Type="http://schemas.openxmlformats.org/officeDocument/2006/relationships/hyperlink" Target="https://www.torontointernationalstudent.com/" TargetMode="Externa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4"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290027" y="3043115"/>
            <a:ext cx="6096000" cy="1384995"/>
          </a:xfrm>
          <a:prstGeom prst="rect">
            <a:avLst/>
          </a:prstGeom>
        </p:spPr>
        <p:txBody>
          <a:bodyPr>
            <a:spAutoFit/>
          </a:bodyPr>
          <a:lstStyle/>
          <a:p>
            <a:pPr algn="r"/>
            <a:r>
              <a:rPr kumimoji="1" lang="en-CA" altLang="zh-TW" sz="4400" dirty="0">
                <a:solidFill>
                  <a:srgbClr val="9BFFA1"/>
                </a:solidFill>
              </a:rPr>
              <a:t>The Evangelical Tradition: </a:t>
            </a:r>
          </a:p>
          <a:p>
            <a:pPr algn="r"/>
            <a:r>
              <a:rPr kumimoji="1" lang="en-CA" altLang="zh-TW" sz="4000" dirty="0" smtClean="0">
                <a:solidFill>
                  <a:srgbClr val="9BFFA1"/>
                </a:solidFill>
              </a:rPr>
              <a:t>Through One Person’s Life</a:t>
            </a:r>
            <a:endParaRPr kumimoji="1" lang="en-CA" altLang="zh-TW" sz="4000" dirty="0">
              <a:solidFill>
                <a:srgbClr val="9BFFA1"/>
              </a:solidFill>
            </a:endParaRPr>
          </a:p>
        </p:txBody>
      </p:sp>
      <p:sp>
        <p:nvSpPr>
          <p:cNvPr id="5" name="Subtitle 4"/>
          <p:cNvSpPr>
            <a:spLocks noGrp="1"/>
          </p:cNvSpPr>
          <p:nvPr>
            <p:ph type="subTitle" idx="1"/>
          </p:nvPr>
        </p:nvSpPr>
        <p:spPr>
          <a:xfrm>
            <a:off x="2151141" y="4542832"/>
            <a:ext cx="9144000" cy="1655762"/>
          </a:xfrm>
        </p:spPr>
        <p:txBody>
          <a:bodyPr>
            <a:normAutofit/>
          </a:bodyPr>
          <a:lstStyle/>
          <a:p>
            <a:pPr algn="r"/>
            <a:r>
              <a:rPr kumimoji="1" lang="en-CA" altLang="zh-TW" sz="3200" dirty="0" smtClean="0">
                <a:solidFill>
                  <a:schemeClr val="bg1"/>
                </a:solidFill>
              </a:rPr>
              <a:t>Matthew 28:18-20</a:t>
            </a:r>
            <a:endParaRPr kumimoji="1" lang="zh-TW" altLang="en-US" sz="3200" dirty="0">
              <a:solidFill>
                <a:schemeClr val="bg1"/>
              </a:solidFill>
            </a:endParaRPr>
          </a:p>
        </p:txBody>
      </p:sp>
    </p:spTree>
    <p:extLst>
      <p:ext uri="{BB962C8B-B14F-4D97-AF65-F5344CB8AC3E}">
        <p14:creationId xmlns:p14="http://schemas.microsoft.com/office/powerpoint/2010/main" val="104299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6E7715-F3F8-468C-A88A-8876AF0B734B}"/>
              </a:ext>
            </a:extLst>
          </p:cNvPr>
          <p:cNvSpPr>
            <a:spLocks noGrp="1"/>
          </p:cNvSpPr>
          <p:nvPr>
            <p:ph type="ctrTitle"/>
          </p:nvPr>
        </p:nvSpPr>
        <p:spPr/>
        <p:txBody>
          <a:bodyPr/>
          <a:lstStyle/>
          <a:p>
            <a:r>
              <a:rPr lang="en-CA" dirty="0"/>
              <a:t>The Evangelical Tradition</a:t>
            </a:r>
          </a:p>
        </p:txBody>
      </p:sp>
      <p:sp>
        <p:nvSpPr>
          <p:cNvPr id="3" name="Subtitle 2">
            <a:extLst>
              <a:ext uri="{FF2B5EF4-FFF2-40B4-BE49-F238E27FC236}">
                <a16:creationId xmlns:a16="http://schemas.microsoft.com/office/drawing/2014/main" xmlns="" id="{AAA166DD-DB8B-4035-9458-04FE6A693E23}"/>
              </a:ext>
            </a:extLst>
          </p:cNvPr>
          <p:cNvSpPr>
            <a:spLocks noGrp="1"/>
          </p:cNvSpPr>
          <p:nvPr>
            <p:ph type="subTitle" idx="1"/>
          </p:nvPr>
        </p:nvSpPr>
        <p:spPr>
          <a:xfrm>
            <a:off x="1524000" y="3602037"/>
            <a:ext cx="9144000" cy="2712135"/>
          </a:xfrm>
        </p:spPr>
        <p:txBody>
          <a:bodyPr>
            <a:normAutofit/>
          </a:bodyPr>
          <a:lstStyle/>
          <a:p>
            <a:r>
              <a:rPr lang="en-CA" dirty="0"/>
              <a:t>Through One Person’s Life</a:t>
            </a:r>
          </a:p>
          <a:p>
            <a:endParaRPr lang="en-CA" dirty="0"/>
          </a:p>
          <a:p>
            <a:endParaRPr lang="en-CA" dirty="0"/>
          </a:p>
          <a:p>
            <a:endParaRPr lang="en-CA" dirty="0"/>
          </a:p>
          <a:p>
            <a:endParaRPr lang="en-CA" sz="1200" dirty="0"/>
          </a:p>
          <a:p>
            <a:pPr algn="r"/>
            <a:r>
              <a:rPr lang="en-CA" sz="1400" dirty="0"/>
              <a:t>Pastor Johnson Hsu</a:t>
            </a:r>
          </a:p>
        </p:txBody>
      </p:sp>
      <p:pic>
        <p:nvPicPr>
          <p:cNvPr id="5" name="Picture 4" descr="A close up of a logo&#10;&#10;Description automatically generated">
            <a:extLst>
              <a:ext uri="{FF2B5EF4-FFF2-40B4-BE49-F238E27FC236}">
                <a16:creationId xmlns:a16="http://schemas.microsoft.com/office/drawing/2014/main" xmlns="" id="{D54C153B-0695-4156-83F0-4A9524D8B6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8290" y="5964452"/>
            <a:ext cx="1579420" cy="699439"/>
          </a:xfrm>
          <a:prstGeom prst="rect">
            <a:avLst/>
          </a:prstGeom>
        </p:spPr>
      </p:pic>
    </p:spTree>
    <p:extLst>
      <p:ext uri="{BB962C8B-B14F-4D97-AF65-F5344CB8AC3E}">
        <p14:creationId xmlns:p14="http://schemas.microsoft.com/office/powerpoint/2010/main" val="3824241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xmlns="" id="{B670DBD5-770C-4383-9F54-5B86E86BD5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Content Placeholder 8" descr="A group of people sitting posing for the camera&#10;&#10;Description automatically generated">
            <a:extLst>
              <a:ext uri="{FF2B5EF4-FFF2-40B4-BE49-F238E27FC236}">
                <a16:creationId xmlns:a16="http://schemas.microsoft.com/office/drawing/2014/main" xmlns="" id="{95494B5B-A183-463E-AAD1-A0D886A5932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93" b="25433"/>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992740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xmlns="" id="{B670DBD5-770C-4383-9F54-5B86E86BD5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Content Placeholder 8" descr="A group of people sitting posing for the camera&#10;&#10;Description automatically generated">
            <a:extLst>
              <a:ext uri="{FF2B5EF4-FFF2-40B4-BE49-F238E27FC236}">
                <a16:creationId xmlns:a16="http://schemas.microsoft.com/office/drawing/2014/main" xmlns="" id="{95494B5B-A183-463E-AAD1-A0D886A5932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93" b="25433"/>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pic>
        <p:nvPicPr>
          <p:cNvPr id="1026" name="Picture 2">
            <a:extLst>
              <a:ext uri="{FF2B5EF4-FFF2-40B4-BE49-F238E27FC236}">
                <a16:creationId xmlns:a16="http://schemas.microsoft.com/office/drawing/2014/main" xmlns="" id="{F408A782-F2BC-4666-98E3-9DB479FEDB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938" y="614158"/>
            <a:ext cx="1438275" cy="9620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UK  flag">
            <a:extLst>
              <a:ext uri="{FF2B5EF4-FFF2-40B4-BE49-F238E27FC236}">
                <a16:creationId xmlns:a16="http://schemas.microsoft.com/office/drawing/2014/main" xmlns="" id="{3CC5B7A7-1F0C-4CB5-A53C-47498135FB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755" y="1976557"/>
            <a:ext cx="1521730" cy="989653"/>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xmlns="" id="{510C9F38-19ED-4DF6-B542-05BE9C9E34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6124" y="5496295"/>
            <a:ext cx="1550759" cy="9620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xmlns="" id="{68B5F8B3-C2F1-490C-9683-B291AE0C9A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87745" y="1014532"/>
            <a:ext cx="1438275" cy="9620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xmlns="" id="{D1AB1913-0690-45E6-9104-00F0E7EAE9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2224" y="5015282"/>
            <a:ext cx="1680172" cy="9620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xmlns="" id="{4DE249FA-3034-4EB4-9BE0-5C48C7E5EE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40066" y="215704"/>
            <a:ext cx="1438275" cy="9620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21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72A42-B43A-48E7-B63D-5DDB0CD49CA8}"/>
              </a:ext>
            </a:extLst>
          </p:cNvPr>
          <p:cNvSpPr>
            <a:spLocks noGrp="1"/>
          </p:cNvSpPr>
          <p:nvPr>
            <p:ph type="title"/>
          </p:nvPr>
        </p:nvSpPr>
        <p:spPr/>
        <p:txBody>
          <a:bodyPr/>
          <a:lstStyle/>
          <a:p>
            <a:endParaRPr lang="en-CA"/>
          </a:p>
        </p:txBody>
      </p:sp>
      <p:pic>
        <p:nvPicPr>
          <p:cNvPr id="9" name="Content Placeholder 8" descr="A close up of a device&#10;&#10;Description automatically generated">
            <a:extLst>
              <a:ext uri="{FF2B5EF4-FFF2-40B4-BE49-F238E27FC236}">
                <a16:creationId xmlns:a16="http://schemas.microsoft.com/office/drawing/2014/main" xmlns="" id="{06D06D66-6B93-44E5-B94D-12CB2CA528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25059" y="0"/>
            <a:ext cx="6766941" cy="6840000"/>
          </a:xfrm>
        </p:spPr>
      </p:pic>
      <p:sp>
        <p:nvSpPr>
          <p:cNvPr id="10" name="TextBox 9">
            <a:extLst>
              <a:ext uri="{FF2B5EF4-FFF2-40B4-BE49-F238E27FC236}">
                <a16:creationId xmlns:a16="http://schemas.microsoft.com/office/drawing/2014/main" xmlns="" id="{35978B1A-B9CE-410D-BF33-8AEAB81C98DD}"/>
              </a:ext>
            </a:extLst>
          </p:cNvPr>
          <p:cNvSpPr txBox="1"/>
          <p:nvPr/>
        </p:nvSpPr>
        <p:spPr>
          <a:xfrm>
            <a:off x="141284" y="6492875"/>
            <a:ext cx="4335610" cy="276999"/>
          </a:xfrm>
          <a:prstGeom prst="rect">
            <a:avLst/>
          </a:prstGeom>
          <a:noFill/>
        </p:spPr>
        <p:txBody>
          <a:bodyPr wrap="none" rtlCol="0">
            <a:spAutoFit/>
          </a:bodyPr>
          <a:lstStyle/>
          <a:p>
            <a:r>
              <a:rPr lang="en-CA" sz="1200" dirty="0"/>
              <a:t>Chart derived from </a:t>
            </a:r>
            <a:r>
              <a:rPr lang="en-CA" sz="1200" dirty="0">
                <a:hlinkClick r:id="rId3"/>
              </a:rPr>
              <a:t>http://www.christcomyounity.com/values.html</a:t>
            </a:r>
            <a:endParaRPr lang="en-CA" sz="1200" dirty="0"/>
          </a:p>
        </p:txBody>
      </p:sp>
    </p:spTree>
    <p:extLst>
      <p:ext uri="{BB962C8B-B14F-4D97-AF65-F5344CB8AC3E}">
        <p14:creationId xmlns:p14="http://schemas.microsoft.com/office/powerpoint/2010/main" val="305775184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xmlns="" id="{0806978C-07F4-40F5-A333-96D3D4F31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058" y="0"/>
            <a:ext cx="6766942" cy="6840000"/>
          </a:xfrm>
          <a:prstGeom prst="rect">
            <a:avLst/>
          </a:prstGeom>
        </p:spPr>
      </p:pic>
      <p:sp>
        <p:nvSpPr>
          <p:cNvPr id="9" name="Content Placeholder 8">
            <a:extLst>
              <a:ext uri="{FF2B5EF4-FFF2-40B4-BE49-F238E27FC236}">
                <a16:creationId xmlns:a16="http://schemas.microsoft.com/office/drawing/2014/main" xmlns="" id="{68208587-7126-43D2-8B17-006596E5ED5B}"/>
              </a:ext>
            </a:extLst>
          </p:cNvPr>
          <p:cNvSpPr>
            <a:spLocks noGrp="1"/>
          </p:cNvSpPr>
          <p:nvPr>
            <p:ph idx="1"/>
          </p:nvPr>
        </p:nvSpPr>
        <p:spPr>
          <a:xfrm>
            <a:off x="556181" y="556181"/>
            <a:ext cx="4617629" cy="5620782"/>
          </a:xfrm>
        </p:spPr>
        <p:txBody>
          <a:bodyPr>
            <a:normAutofit/>
          </a:bodyPr>
          <a:lstStyle/>
          <a:p>
            <a:pPr marL="0" indent="0">
              <a:buNone/>
            </a:pPr>
            <a:r>
              <a:rPr lang="en-US" dirty="0"/>
              <a:t>“The Evangelical Tradition is comprised of three great themes: first, and foremost, the faithful proclamation of the gospel; second, the centrality of Scripture as a faithful repository of the gospel; and third, the confessional witness of the early Christian community as a faithful interpretation of the gospel.” </a:t>
            </a:r>
          </a:p>
          <a:p>
            <a:pPr marL="0" indent="0">
              <a:buNone/>
            </a:pPr>
            <a:r>
              <a:rPr lang="en-US" dirty="0"/>
              <a:t>Richard Foster</a:t>
            </a:r>
            <a:endParaRPr lang="en-CA" dirty="0"/>
          </a:p>
        </p:txBody>
      </p:sp>
      <p:sp>
        <p:nvSpPr>
          <p:cNvPr id="11" name="TextBox 10">
            <a:extLst>
              <a:ext uri="{FF2B5EF4-FFF2-40B4-BE49-F238E27FC236}">
                <a16:creationId xmlns:a16="http://schemas.microsoft.com/office/drawing/2014/main" xmlns="" id="{D7B9922B-9DBB-4893-9047-00229EF3B835}"/>
              </a:ext>
            </a:extLst>
          </p:cNvPr>
          <p:cNvSpPr txBox="1"/>
          <p:nvPr/>
        </p:nvSpPr>
        <p:spPr>
          <a:xfrm>
            <a:off x="141284" y="6492875"/>
            <a:ext cx="4335610" cy="276999"/>
          </a:xfrm>
          <a:prstGeom prst="rect">
            <a:avLst/>
          </a:prstGeom>
          <a:noFill/>
        </p:spPr>
        <p:txBody>
          <a:bodyPr wrap="none" rtlCol="0">
            <a:spAutoFit/>
          </a:bodyPr>
          <a:lstStyle/>
          <a:p>
            <a:r>
              <a:rPr lang="en-CA" sz="1200" dirty="0"/>
              <a:t>Chart derived from </a:t>
            </a:r>
            <a:r>
              <a:rPr lang="en-CA" sz="1200" dirty="0">
                <a:hlinkClick r:id="rId3"/>
              </a:rPr>
              <a:t>http://www.christcomyounity.com/values.html</a:t>
            </a:r>
            <a:endParaRPr lang="en-CA" sz="1200" dirty="0"/>
          </a:p>
        </p:txBody>
      </p:sp>
    </p:spTree>
    <p:extLst>
      <p:ext uri="{BB962C8B-B14F-4D97-AF65-F5344CB8AC3E}">
        <p14:creationId xmlns:p14="http://schemas.microsoft.com/office/powerpoint/2010/main" val="25502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xmlns="" id="{0806978C-07F4-40F5-A333-96D3D4F31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058" y="0"/>
            <a:ext cx="6766942" cy="6840000"/>
          </a:xfrm>
          <a:prstGeom prst="rect">
            <a:avLst/>
          </a:prstGeom>
        </p:spPr>
      </p:pic>
      <p:sp>
        <p:nvSpPr>
          <p:cNvPr id="9" name="Content Placeholder 8">
            <a:extLst>
              <a:ext uri="{FF2B5EF4-FFF2-40B4-BE49-F238E27FC236}">
                <a16:creationId xmlns:a16="http://schemas.microsoft.com/office/drawing/2014/main" xmlns="" id="{68208587-7126-43D2-8B17-006596E5ED5B}"/>
              </a:ext>
            </a:extLst>
          </p:cNvPr>
          <p:cNvSpPr>
            <a:spLocks noGrp="1"/>
          </p:cNvSpPr>
          <p:nvPr>
            <p:ph idx="1"/>
          </p:nvPr>
        </p:nvSpPr>
        <p:spPr>
          <a:xfrm>
            <a:off x="556181" y="556181"/>
            <a:ext cx="4617629" cy="5620782"/>
          </a:xfrm>
        </p:spPr>
        <p:txBody>
          <a:bodyPr>
            <a:normAutofit/>
          </a:bodyPr>
          <a:lstStyle/>
          <a:p>
            <a:pPr marL="0" indent="0">
              <a:buNone/>
            </a:pPr>
            <a:r>
              <a:rPr lang="en-US" dirty="0"/>
              <a:t>“The Evangelical Tradition is comprised of three great themes: first, and foremost, the faithful </a:t>
            </a:r>
            <a:r>
              <a:rPr lang="en-US" b="1" dirty="0"/>
              <a:t>proclamation of the gospel</a:t>
            </a:r>
            <a:r>
              <a:rPr lang="en-US" dirty="0"/>
              <a:t>; second, the </a:t>
            </a:r>
            <a:r>
              <a:rPr lang="en-US" b="1" dirty="0"/>
              <a:t>centrality of Scripture </a:t>
            </a:r>
            <a:r>
              <a:rPr lang="en-US" dirty="0"/>
              <a:t>as a faithful repository of the gospel; and third, the confessional witness of the </a:t>
            </a:r>
            <a:r>
              <a:rPr lang="en-US" b="1" dirty="0"/>
              <a:t>early Christian community as a faithful interpretation </a:t>
            </a:r>
            <a:r>
              <a:rPr lang="en-US" dirty="0"/>
              <a:t>of the gospel.” </a:t>
            </a:r>
          </a:p>
          <a:p>
            <a:pPr marL="0" indent="0">
              <a:buNone/>
            </a:pPr>
            <a:r>
              <a:rPr lang="en-US" dirty="0"/>
              <a:t>Richard Foster</a:t>
            </a:r>
            <a:endParaRPr lang="en-CA" dirty="0"/>
          </a:p>
        </p:txBody>
      </p:sp>
      <p:sp>
        <p:nvSpPr>
          <p:cNvPr id="11" name="TextBox 10">
            <a:extLst>
              <a:ext uri="{FF2B5EF4-FFF2-40B4-BE49-F238E27FC236}">
                <a16:creationId xmlns:a16="http://schemas.microsoft.com/office/drawing/2014/main" xmlns="" id="{D7B9922B-9DBB-4893-9047-00229EF3B835}"/>
              </a:ext>
            </a:extLst>
          </p:cNvPr>
          <p:cNvSpPr txBox="1"/>
          <p:nvPr/>
        </p:nvSpPr>
        <p:spPr>
          <a:xfrm>
            <a:off x="141284" y="6492875"/>
            <a:ext cx="4335610" cy="276999"/>
          </a:xfrm>
          <a:prstGeom prst="rect">
            <a:avLst/>
          </a:prstGeom>
          <a:noFill/>
        </p:spPr>
        <p:txBody>
          <a:bodyPr wrap="none" rtlCol="0">
            <a:spAutoFit/>
          </a:bodyPr>
          <a:lstStyle/>
          <a:p>
            <a:r>
              <a:rPr lang="en-CA" sz="1200" dirty="0"/>
              <a:t>Chart derived from </a:t>
            </a:r>
            <a:r>
              <a:rPr lang="en-CA" sz="1200" dirty="0">
                <a:hlinkClick r:id="rId3"/>
              </a:rPr>
              <a:t>http://www.christcomyounity.com/values.html</a:t>
            </a:r>
            <a:endParaRPr lang="en-CA" sz="1200" dirty="0"/>
          </a:p>
        </p:txBody>
      </p:sp>
    </p:spTree>
    <p:extLst>
      <p:ext uri="{BB962C8B-B14F-4D97-AF65-F5344CB8AC3E}">
        <p14:creationId xmlns:p14="http://schemas.microsoft.com/office/powerpoint/2010/main" val="20178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xmlns="" id="{0806978C-07F4-40F5-A333-96D3D4F31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058" y="0"/>
            <a:ext cx="6766942" cy="6840000"/>
          </a:xfrm>
          <a:prstGeom prst="rect">
            <a:avLst/>
          </a:prstGeom>
        </p:spPr>
      </p:pic>
      <p:sp>
        <p:nvSpPr>
          <p:cNvPr id="9" name="Content Placeholder 8">
            <a:extLst>
              <a:ext uri="{FF2B5EF4-FFF2-40B4-BE49-F238E27FC236}">
                <a16:creationId xmlns:a16="http://schemas.microsoft.com/office/drawing/2014/main" xmlns="" id="{68208587-7126-43D2-8B17-006596E5ED5B}"/>
              </a:ext>
            </a:extLst>
          </p:cNvPr>
          <p:cNvSpPr>
            <a:spLocks noGrp="1"/>
          </p:cNvSpPr>
          <p:nvPr>
            <p:ph idx="1"/>
          </p:nvPr>
        </p:nvSpPr>
        <p:spPr>
          <a:xfrm>
            <a:off x="556181" y="556181"/>
            <a:ext cx="4617629" cy="5620782"/>
          </a:xfrm>
        </p:spPr>
        <p:txBody>
          <a:bodyPr>
            <a:normAutofit/>
          </a:bodyPr>
          <a:lstStyle/>
          <a:p>
            <a:pPr marL="0" indent="0">
              <a:buNone/>
            </a:pPr>
            <a:r>
              <a:rPr lang="en-US" dirty="0"/>
              <a:t>My ‘Evangelical Tradition’ is…</a:t>
            </a:r>
          </a:p>
          <a:p>
            <a:pPr marL="0" indent="0">
              <a:buNone/>
            </a:pPr>
            <a:endParaRPr lang="en-US" dirty="0"/>
          </a:p>
          <a:p>
            <a:r>
              <a:rPr lang="en-US" b="1" dirty="0"/>
              <a:t>centrality of Scripture </a:t>
            </a:r>
          </a:p>
          <a:p>
            <a:r>
              <a:rPr lang="en-US" dirty="0"/>
              <a:t>holiness in life</a:t>
            </a:r>
          </a:p>
          <a:p>
            <a:r>
              <a:rPr lang="en-US" dirty="0"/>
              <a:t>following the Holy Spirit</a:t>
            </a:r>
          </a:p>
          <a:p>
            <a:r>
              <a:rPr lang="en-US" dirty="0"/>
              <a:t>importance of prayer</a:t>
            </a:r>
          </a:p>
          <a:p>
            <a:r>
              <a:rPr lang="en-US" dirty="0"/>
              <a:t>incarnational living (justice)</a:t>
            </a:r>
          </a:p>
          <a:p>
            <a:r>
              <a:rPr lang="en-US" b="1" dirty="0">
                <a:solidFill>
                  <a:schemeClr val="bg1">
                    <a:lumMod val="65000"/>
                  </a:schemeClr>
                </a:solidFill>
              </a:rPr>
              <a:t>proclamation of the gospel</a:t>
            </a:r>
            <a:endParaRPr lang="en-CA" dirty="0">
              <a:solidFill>
                <a:schemeClr val="bg1">
                  <a:lumMod val="65000"/>
                </a:schemeClr>
              </a:solidFill>
            </a:endParaRPr>
          </a:p>
        </p:txBody>
      </p:sp>
      <p:sp>
        <p:nvSpPr>
          <p:cNvPr id="11" name="TextBox 10">
            <a:extLst>
              <a:ext uri="{FF2B5EF4-FFF2-40B4-BE49-F238E27FC236}">
                <a16:creationId xmlns:a16="http://schemas.microsoft.com/office/drawing/2014/main" xmlns="" id="{D7B9922B-9DBB-4893-9047-00229EF3B835}"/>
              </a:ext>
            </a:extLst>
          </p:cNvPr>
          <p:cNvSpPr txBox="1"/>
          <p:nvPr/>
        </p:nvSpPr>
        <p:spPr>
          <a:xfrm>
            <a:off x="141284" y="6492875"/>
            <a:ext cx="4335610" cy="276999"/>
          </a:xfrm>
          <a:prstGeom prst="rect">
            <a:avLst/>
          </a:prstGeom>
          <a:noFill/>
        </p:spPr>
        <p:txBody>
          <a:bodyPr wrap="none" rtlCol="0">
            <a:spAutoFit/>
          </a:bodyPr>
          <a:lstStyle/>
          <a:p>
            <a:r>
              <a:rPr lang="en-CA" sz="1200" dirty="0"/>
              <a:t>Chart derived from </a:t>
            </a:r>
            <a:r>
              <a:rPr lang="en-CA" sz="1200" dirty="0">
                <a:hlinkClick r:id="rId3"/>
              </a:rPr>
              <a:t>http://www.christcomyounity.com/values.html</a:t>
            </a:r>
            <a:endParaRPr lang="en-CA" sz="1200" dirty="0"/>
          </a:p>
        </p:txBody>
      </p:sp>
      <p:cxnSp>
        <p:nvCxnSpPr>
          <p:cNvPr id="3" name="Straight Arrow Connector 2">
            <a:extLst>
              <a:ext uri="{FF2B5EF4-FFF2-40B4-BE49-F238E27FC236}">
                <a16:creationId xmlns:a16="http://schemas.microsoft.com/office/drawing/2014/main" xmlns="" id="{72D99F58-4581-4DE2-AEFF-B370AE8AF39F}"/>
              </a:ext>
            </a:extLst>
          </p:cNvPr>
          <p:cNvCxnSpPr>
            <a:cxnSpLocks/>
          </p:cNvCxnSpPr>
          <p:nvPr/>
        </p:nvCxnSpPr>
        <p:spPr>
          <a:xfrm flipH="1" flipV="1">
            <a:off x="4476894" y="3366573"/>
            <a:ext cx="4122357" cy="2012823"/>
          </a:xfrm>
          <a:prstGeom prst="straightConnector1">
            <a:avLst/>
          </a:prstGeom>
          <a:ln w="76200">
            <a:solidFill>
              <a:srgbClr val="00B05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xmlns="" id="{9CC81E63-DABF-493A-BE8E-2C8AE7E34A24}"/>
              </a:ext>
            </a:extLst>
          </p:cNvPr>
          <p:cNvCxnSpPr>
            <a:cxnSpLocks/>
          </p:cNvCxnSpPr>
          <p:nvPr/>
        </p:nvCxnSpPr>
        <p:spPr>
          <a:xfrm flipH="1" flipV="1">
            <a:off x="3045594" y="2266545"/>
            <a:ext cx="2508902" cy="192877"/>
          </a:xfrm>
          <a:prstGeom prst="straightConnector1">
            <a:avLst/>
          </a:prstGeom>
          <a:ln w="76200">
            <a:solidFill>
              <a:srgbClr val="00B0F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E6C6E02F-6540-44B2-845B-0A70E520097E}"/>
              </a:ext>
            </a:extLst>
          </p:cNvPr>
          <p:cNvCxnSpPr>
            <a:cxnSpLocks/>
          </p:cNvCxnSpPr>
          <p:nvPr/>
        </p:nvCxnSpPr>
        <p:spPr>
          <a:xfrm flipH="1">
            <a:off x="4476894" y="2704289"/>
            <a:ext cx="5814970" cy="111632"/>
          </a:xfrm>
          <a:prstGeom prst="straightConnector1">
            <a:avLst/>
          </a:prstGeom>
          <a:ln w="76200">
            <a:solidFill>
              <a:srgbClr val="FF000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xmlns="" id="{A0C68855-89A0-45AE-8DDC-3A16BB1D0213}"/>
              </a:ext>
            </a:extLst>
          </p:cNvPr>
          <p:cNvCxnSpPr>
            <a:cxnSpLocks/>
          </p:cNvCxnSpPr>
          <p:nvPr/>
        </p:nvCxnSpPr>
        <p:spPr>
          <a:xfrm flipH="1" flipV="1">
            <a:off x="4900600" y="3881336"/>
            <a:ext cx="653896" cy="885218"/>
          </a:xfrm>
          <a:prstGeom prst="straightConnector1">
            <a:avLst/>
          </a:prstGeom>
          <a:ln w="76200">
            <a:solidFill>
              <a:srgbClr val="FFFF0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xmlns="" id="{3EA1FF1D-6EB5-4373-AAE7-C7ADBB46B2D8}"/>
              </a:ext>
            </a:extLst>
          </p:cNvPr>
          <p:cNvCxnSpPr>
            <a:cxnSpLocks/>
          </p:cNvCxnSpPr>
          <p:nvPr/>
        </p:nvCxnSpPr>
        <p:spPr>
          <a:xfrm flipH="1" flipV="1">
            <a:off x="4900600" y="3895876"/>
            <a:ext cx="5391264" cy="683000"/>
          </a:xfrm>
          <a:prstGeom prst="straightConnector1">
            <a:avLst/>
          </a:prstGeom>
          <a:ln w="76200">
            <a:solidFill>
              <a:schemeClr val="accent4">
                <a:lumMod val="7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123411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Word"/>
      </p:transition>
    </mc:Choice>
    <mc:Fallback>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xmlns="" id="{0806978C-07F4-40F5-A333-96D3D4F31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058" y="0"/>
            <a:ext cx="6766942" cy="6840000"/>
          </a:xfrm>
          <a:prstGeom prst="rect">
            <a:avLst/>
          </a:prstGeom>
        </p:spPr>
      </p:pic>
      <p:sp>
        <p:nvSpPr>
          <p:cNvPr id="9" name="Content Placeholder 8">
            <a:extLst>
              <a:ext uri="{FF2B5EF4-FFF2-40B4-BE49-F238E27FC236}">
                <a16:creationId xmlns:a16="http://schemas.microsoft.com/office/drawing/2014/main" xmlns="" id="{68208587-7126-43D2-8B17-006596E5ED5B}"/>
              </a:ext>
            </a:extLst>
          </p:cNvPr>
          <p:cNvSpPr>
            <a:spLocks noGrp="1"/>
          </p:cNvSpPr>
          <p:nvPr>
            <p:ph idx="1"/>
          </p:nvPr>
        </p:nvSpPr>
        <p:spPr>
          <a:xfrm>
            <a:off x="556181" y="556181"/>
            <a:ext cx="4617629" cy="5620782"/>
          </a:xfrm>
        </p:spPr>
        <p:txBody>
          <a:bodyPr>
            <a:normAutofit/>
          </a:bodyPr>
          <a:lstStyle/>
          <a:p>
            <a:pPr marL="0" indent="0">
              <a:buNone/>
            </a:pPr>
            <a:r>
              <a:rPr lang="en-US" dirty="0"/>
              <a:t>My ‘Evangelical Tradition’ is…</a:t>
            </a:r>
          </a:p>
          <a:p>
            <a:pPr marL="0" indent="0">
              <a:buNone/>
            </a:pPr>
            <a:endParaRPr lang="en-US" dirty="0"/>
          </a:p>
          <a:p>
            <a:r>
              <a:rPr lang="en-US" b="1" dirty="0"/>
              <a:t>centrality of Scripture </a:t>
            </a:r>
          </a:p>
          <a:p>
            <a:r>
              <a:rPr lang="en-US" dirty="0"/>
              <a:t>holiness in life</a:t>
            </a:r>
          </a:p>
          <a:p>
            <a:r>
              <a:rPr lang="en-US" dirty="0"/>
              <a:t>following the Holy Spirit</a:t>
            </a:r>
          </a:p>
          <a:p>
            <a:r>
              <a:rPr lang="en-US" dirty="0"/>
              <a:t>importance of prayer</a:t>
            </a:r>
          </a:p>
          <a:p>
            <a:r>
              <a:rPr lang="en-US" dirty="0"/>
              <a:t>incarnational living (justice)</a:t>
            </a:r>
          </a:p>
          <a:p>
            <a:r>
              <a:rPr lang="en-US" b="1" dirty="0">
                <a:solidFill>
                  <a:schemeClr val="bg1">
                    <a:lumMod val="65000"/>
                  </a:schemeClr>
                </a:solidFill>
              </a:rPr>
              <a:t>proclamation of the gospel</a:t>
            </a:r>
            <a:endParaRPr lang="en-CA" b="1" dirty="0">
              <a:solidFill>
                <a:schemeClr val="bg1">
                  <a:lumMod val="65000"/>
                </a:schemeClr>
              </a:solidFill>
            </a:endParaRPr>
          </a:p>
        </p:txBody>
      </p:sp>
      <p:sp>
        <p:nvSpPr>
          <p:cNvPr id="11" name="TextBox 10">
            <a:extLst>
              <a:ext uri="{FF2B5EF4-FFF2-40B4-BE49-F238E27FC236}">
                <a16:creationId xmlns:a16="http://schemas.microsoft.com/office/drawing/2014/main" xmlns="" id="{D7B9922B-9DBB-4893-9047-00229EF3B835}"/>
              </a:ext>
            </a:extLst>
          </p:cNvPr>
          <p:cNvSpPr txBox="1"/>
          <p:nvPr/>
        </p:nvSpPr>
        <p:spPr>
          <a:xfrm>
            <a:off x="141284" y="6492875"/>
            <a:ext cx="4335610" cy="276999"/>
          </a:xfrm>
          <a:prstGeom prst="rect">
            <a:avLst/>
          </a:prstGeom>
          <a:noFill/>
        </p:spPr>
        <p:txBody>
          <a:bodyPr wrap="none" rtlCol="0">
            <a:spAutoFit/>
          </a:bodyPr>
          <a:lstStyle/>
          <a:p>
            <a:r>
              <a:rPr lang="en-CA" sz="1200" dirty="0"/>
              <a:t>Chart derived from </a:t>
            </a:r>
            <a:r>
              <a:rPr lang="en-CA" sz="1200" dirty="0">
                <a:hlinkClick r:id="rId3"/>
              </a:rPr>
              <a:t>http://www.christcomyounity.com/values.html</a:t>
            </a:r>
            <a:endParaRPr lang="en-CA" sz="1200" dirty="0"/>
          </a:p>
        </p:txBody>
      </p:sp>
      <p:cxnSp>
        <p:nvCxnSpPr>
          <p:cNvPr id="3" name="Straight Arrow Connector 2">
            <a:extLst>
              <a:ext uri="{FF2B5EF4-FFF2-40B4-BE49-F238E27FC236}">
                <a16:creationId xmlns:a16="http://schemas.microsoft.com/office/drawing/2014/main" xmlns="" id="{72D99F58-4581-4DE2-AEFF-B370AE8AF39F}"/>
              </a:ext>
            </a:extLst>
          </p:cNvPr>
          <p:cNvCxnSpPr>
            <a:cxnSpLocks/>
          </p:cNvCxnSpPr>
          <p:nvPr/>
        </p:nvCxnSpPr>
        <p:spPr>
          <a:xfrm flipH="1" flipV="1">
            <a:off x="4476894" y="3366573"/>
            <a:ext cx="4122357" cy="2012823"/>
          </a:xfrm>
          <a:prstGeom prst="straightConnector1">
            <a:avLst/>
          </a:prstGeom>
          <a:ln w="76200">
            <a:solidFill>
              <a:srgbClr val="00B05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xmlns="" id="{9CC81E63-DABF-493A-BE8E-2C8AE7E34A24}"/>
              </a:ext>
            </a:extLst>
          </p:cNvPr>
          <p:cNvCxnSpPr>
            <a:cxnSpLocks/>
          </p:cNvCxnSpPr>
          <p:nvPr/>
        </p:nvCxnSpPr>
        <p:spPr>
          <a:xfrm flipH="1" flipV="1">
            <a:off x="3045594" y="2266545"/>
            <a:ext cx="2508902" cy="192877"/>
          </a:xfrm>
          <a:prstGeom prst="straightConnector1">
            <a:avLst/>
          </a:prstGeom>
          <a:ln w="76200">
            <a:solidFill>
              <a:srgbClr val="00B0F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E6C6E02F-6540-44B2-845B-0A70E520097E}"/>
              </a:ext>
            </a:extLst>
          </p:cNvPr>
          <p:cNvCxnSpPr>
            <a:cxnSpLocks/>
          </p:cNvCxnSpPr>
          <p:nvPr/>
        </p:nvCxnSpPr>
        <p:spPr>
          <a:xfrm flipH="1">
            <a:off x="4476894" y="2704289"/>
            <a:ext cx="5814970" cy="111632"/>
          </a:xfrm>
          <a:prstGeom prst="straightConnector1">
            <a:avLst/>
          </a:prstGeom>
          <a:ln w="76200">
            <a:solidFill>
              <a:srgbClr val="FF000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xmlns="" id="{3EA1FF1D-6EB5-4373-AAE7-C7ADBB46B2D8}"/>
              </a:ext>
            </a:extLst>
          </p:cNvPr>
          <p:cNvCxnSpPr>
            <a:cxnSpLocks/>
          </p:cNvCxnSpPr>
          <p:nvPr/>
        </p:nvCxnSpPr>
        <p:spPr>
          <a:xfrm flipH="1" flipV="1">
            <a:off x="4900600" y="3895876"/>
            <a:ext cx="5391264" cy="683000"/>
          </a:xfrm>
          <a:prstGeom prst="straightConnector1">
            <a:avLst/>
          </a:prstGeom>
          <a:ln w="76200">
            <a:solidFill>
              <a:schemeClr val="accent4">
                <a:lumMod val="7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4099F1CB-2BF7-4A6A-A4B2-74E5372B68C2}"/>
              </a:ext>
            </a:extLst>
          </p:cNvPr>
          <p:cNvSpPr txBox="1"/>
          <p:nvPr/>
        </p:nvSpPr>
        <p:spPr>
          <a:xfrm>
            <a:off x="54144" y="4553744"/>
            <a:ext cx="5413212" cy="2215991"/>
          </a:xfrm>
          <a:prstGeom prst="rect">
            <a:avLst/>
          </a:prstGeom>
          <a:solidFill>
            <a:schemeClr val="bg1"/>
          </a:solidFill>
        </p:spPr>
        <p:txBody>
          <a:bodyPr wrap="square" rtlCol="0">
            <a:spAutoFit/>
          </a:bodyPr>
          <a:lstStyle/>
          <a:p>
            <a:r>
              <a:rPr lang="en-US" b="0" i="1" dirty="0">
                <a:solidFill>
                  <a:srgbClr val="001320"/>
                </a:solidFill>
                <a:effectLst/>
                <a:latin typeface="Roboto"/>
              </a:rPr>
              <a:t>Then Jesus came to them and said, </a:t>
            </a:r>
            <a:r>
              <a:rPr lang="en-US" b="0" i="1" dirty="0">
                <a:solidFill>
                  <a:srgbClr val="770000"/>
                </a:solidFill>
                <a:effectLst/>
                <a:latin typeface="Roboto"/>
              </a:rPr>
              <a:t>“All authority in heaven and on earth has been given to Me. Therefore go and make disciples of all nations, baptizing them in the name of the Father, and of the Son, and of the Holy Spirit, and teaching them to obey all that I have commanded you. And surely I am with you always, even to the end of the age.”</a:t>
            </a:r>
          </a:p>
          <a:p>
            <a:r>
              <a:rPr lang="en-US" baseline="30000" dirty="0">
                <a:solidFill>
                  <a:srgbClr val="001320"/>
                </a:solidFill>
                <a:latin typeface="Roboto"/>
              </a:rPr>
              <a:t>(Mt 28:18-20)</a:t>
            </a:r>
            <a:endParaRPr lang="en-CA" baseline="30000" dirty="0">
              <a:solidFill>
                <a:srgbClr val="001320"/>
              </a:solidFill>
              <a:latin typeface="Roboto"/>
            </a:endParaRPr>
          </a:p>
        </p:txBody>
      </p:sp>
      <p:cxnSp>
        <p:nvCxnSpPr>
          <p:cNvPr id="21" name="Straight Arrow Connector 20">
            <a:extLst>
              <a:ext uri="{FF2B5EF4-FFF2-40B4-BE49-F238E27FC236}">
                <a16:creationId xmlns:a16="http://schemas.microsoft.com/office/drawing/2014/main" xmlns="" id="{A0C68855-89A0-45AE-8DDC-3A16BB1D0213}"/>
              </a:ext>
            </a:extLst>
          </p:cNvPr>
          <p:cNvCxnSpPr>
            <a:cxnSpLocks/>
          </p:cNvCxnSpPr>
          <p:nvPr/>
        </p:nvCxnSpPr>
        <p:spPr>
          <a:xfrm flipH="1" flipV="1">
            <a:off x="4900600" y="3881336"/>
            <a:ext cx="653896" cy="885218"/>
          </a:xfrm>
          <a:prstGeom prst="straightConnector1">
            <a:avLst/>
          </a:prstGeom>
          <a:ln w="76200">
            <a:solidFill>
              <a:srgbClr val="FFFF0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14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close up of a logo&#10;&#10;Description automatically generated">
            <a:extLst>
              <a:ext uri="{FF2B5EF4-FFF2-40B4-BE49-F238E27FC236}">
                <a16:creationId xmlns:a16="http://schemas.microsoft.com/office/drawing/2014/main" xmlns="" id="{37615069-D6E7-4D96-A33C-034FE76FBD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51517" y="1491915"/>
            <a:ext cx="4013310" cy="1777277"/>
          </a:xfrm>
        </p:spPr>
      </p:pic>
      <p:sp>
        <p:nvSpPr>
          <p:cNvPr id="10" name="TextBox 9">
            <a:extLst>
              <a:ext uri="{FF2B5EF4-FFF2-40B4-BE49-F238E27FC236}">
                <a16:creationId xmlns:a16="http://schemas.microsoft.com/office/drawing/2014/main" xmlns="" id="{2047646F-1EE0-4347-8B4A-ED86E144F401}"/>
              </a:ext>
            </a:extLst>
          </p:cNvPr>
          <p:cNvSpPr txBox="1"/>
          <p:nvPr/>
        </p:nvSpPr>
        <p:spPr>
          <a:xfrm>
            <a:off x="6400800" y="310848"/>
            <a:ext cx="4774130" cy="1477328"/>
          </a:xfrm>
          <a:prstGeom prst="rect">
            <a:avLst/>
          </a:prstGeom>
          <a:noFill/>
        </p:spPr>
        <p:txBody>
          <a:bodyPr wrap="square" rtlCol="0">
            <a:spAutoFit/>
          </a:bodyPr>
          <a:lstStyle/>
          <a:p>
            <a:r>
              <a:rPr lang="en-US" dirty="0">
                <a:solidFill>
                  <a:srgbClr val="001320"/>
                </a:solidFill>
                <a:latin typeface="Roboto"/>
              </a:rPr>
              <a:t>Empowering international students to become fully devoted followers of Jesus, reaching out and ministering to those God has placed in their lives, whether in Canada or their home country.</a:t>
            </a:r>
            <a:endParaRPr lang="en-CA" dirty="0">
              <a:solidFill>
                <a:srgbClr val="001320"/>
              </a:solidFill>
              <a:latin typeface="Roboto"/>
            </a:endParaRPr>
          </a:p>
        </p:txBody>
      </p:sp>
      <p:sp>
        <p:nvSpPr>
          <p:cNvPr id="12" name="TextBox 11">
            <a:extLst>
              <a:ext uri="{FF2B5EF4-FFF2-40B4-BE49-F238E27FC236}">
                <a16:creationId xmlns:a16="http://schemas.microsoft.com/office/drawing/2014/main" xmlns="" id="{D8829FAE-AEEC-4F8F-AF48-727EA6AF6519}"/>
              </a:ext>
            </a:extLst>
          </p:cNvPr>
          <p:cNvSpPr txBox="1"/>
          <p:nvPr/>
        </p:nvSpPr>
        <p:spPr>
          <a:xfrm>
            <a:off x="310612" y="310848"/>
            <a:ext cx="5413212" cy="2215991"/>
          </a:xfrm>
          <a:prstGeom prst="rect">
            <a:avLst/>
          </a:prstGeom>
          <a:solidFill>
            <a:schemeClr val="bg1"/>
          </a:solidFill>
        </p:spPr>
        <p:txBody>
          <a:bodyPr wrap="square" rtlCol="0">
            <a:spAutoFit/>
          </a:bodyPr>
          <a:lstStyle/>
          <a:p>
            <a:r>
              <a:rPr lang="en-US" b="0" i="1" dirty="0">
                <a:solidFill>
                  <a:srgbClr val="001320"/>
                </a:solidFill>
                <a:effectLst/>
                <a:latin typeface="Roboto"/>
              </a:rPr>
              <a:t>Then Jesus came to them and said, </a:t>
            </a:r>
            <a:r>
              <a:rPr lang="en-US" b="0" i="1" dirty="0">
                <a:solidFill>
                  <a:srgbClr val="770000"/>
                </a:solidFill>
                <a:effectLst/>
                <a:latin typeface="Roboto"/>
              </a:rPr>
              <a:t>“All authority in heaven and on earth has been given to Me. Therefore go and make disciples of all nations, baptizing them in the name of the Father, and of the Son, and of the Holy Spirit, and teaching them to obey all that I have commanded you. And surely I am with you always, even to the end of the age.”</a:t>
            </a:r>
          </a:p>
          <a:p>
            <a:r>
              <a:rPr lang="en-US" baseline="30000" dirty="0">
                <a:solidFill>
                  <a:srgbClr val="001320"/>
                </a:solidFill>
                <a:latin typeface="Roboto"/>
              </a:rPr>
              <a:t>(Mt 28:18-20)</a:t>
            </a:r>
            <a:endParaRPr lang="en-CA" baseline="30000" dirty="0">
              <a:solidFill>
                <a:srgbClr val="001320"/>
              </a:solidFill>
              <a:latin typeface="Roboto"/>
            </a:endParaRPr>
          </a:p>
        </p:txBody>
      </p:sp>
      <p:pic>
        <p:nvPicPr>
          <p:cNvPr id="16" name="Picture 15">
            <a:extLst>
              <a:ext uri="{FF2B5EF4-FFF2-40B4-BE49-F238E27FC236}">
                <a16:creationId xmlns:a16="http://schemas.microsoft.com/office/drawing/2014/main" xmlns="" id="{41E0655B-3E29-4940-8E14-CD46A6E00D2F}"/>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444" b="57130" l="35625" r="63542">
                        <a14:foregroundMark x1="48281" y1="29907" x2="38073" y2="29537"/>
                        <a14:foregroundMark x1="38073" y1="29537" x2="35573" y2="32963"/>
                        <a14:foregroundMark x1="35573" y1="32963" x2="35729" y2="50556"/>
                        <a14:foregroundMark x1="35729" y1="50556" x2="43438" y2="52315"/>
                        <a14:foregroundMark x1="36615" y1="29167" x2="46615" y2="29722"/>
                        <a14:foregroundMark x1="46615" y1="29722" x2="50000" y2="29352"/>
                        <a14:foregroundMark x1="50000" y1="29352" x2="59688" y2="30093"/>
                        <a14:foregroundMark x1="59688" y1="30093" x2="62656" y2="31759"/>
                        <a14:foregroundMark x1="62656" y1="31759" x2="62865" y2="48981"/>
                        <a14:foregroundMark x1="62865" y1="48981" x2="60885" y2="53333"/>
                        <a14:foregroundMark x1="60885" y1="53333" x2="57292" y2="53333"/>
                        <a14:foregroundMark x1="57292" y1="53333" x2="54271" y2="51759"/>
                        <a14:foregroundMark x1="54271" y1="51759" x2="53021" y2="46667"/>
                        <a14:foregroundMark x1="62448" y1="32500" x2="61979" y2="44074"/>
                        <a14:foregroundMark x1="55573" y1="29537" x2="62240" y2="30093"/>
                        <a14:foregroundMark x1="63438" y1="30185" x2="63542" y2="52593"/>
                      </a14:backgroundRemoval>
                    </a14:imgEffect>
                  </a14:imgLayer>
                </a14:imgProps>
              </a:ext>
            </a:extLst>
          </a:blip>
          <a:srcRect l="35162" t="28052" r="36883" b="39635"/>
          <a:stretch/>
        </p:blipFill>
        <p:spPr>
          <a:xfrm>
            <a:off x="0" y="4597020"/>
            <a:ext cx="4320764" cy="2809321"/>
          </a:xfrm>
          <a:prstGeom prst="rect">
            <a:avLst/>
          </a:prstGeom>
        </p:spPr>
      </p:pic>
      <p:pic>
        <p:nvPicPr>
          <p:cNvPr id="14" name="Picture 13">
            <a:extLst>
              <a:ext uri="{FF2B5EF4-FFF2-40B4-BE49-F238E27FC236}">
                <a16:creationId xmlns:a16="http://schemas.microsoft.com/office/drawing/2014/main" xmlns="" id="{EFB6A4DD-3B12-46F3-B2E3-88616171E47D}"/>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8519" b="58241" l="4271" r="31875">
                        <a14:foregroundMark x1="18646" y1="50370" x2="15937" y2="53333"/>
                        <a14:foregroundMark x1="15937" y1="53333" x2="17760" y2="58056"/>
                        <a14:foregroundMark x1="17760" y1="58056" x2="20573" y2="55278"/>
                        <a14:foregroundMark x1="20573" y1="55278" x2="19271" y2="50648"/>
                        <a14:foregroundMark x1="4635" y1="52407" x2="4375" y2="34537"/>
                        <a14:foregroundMark x1="4375" y1="34537" x2="6406" y2="29630"/>
                        <a14:foregroundMark x1="6406" y1="29630" x2="13490" y2="29722"/>
                        <a14:foregroundMark x1="13490" y1="29722" x2="20990" y2="29167"/>
                        <a14:foregroundMark x1="20990" y1="29167" x2="32083" y2="30833"/>
                        <a14:foregroundMark x1="32083" y1="30833" x2="32083" y2="50370"/>
                        <a14:foregroundMark x1="32083" y1="50370" x2="31042" y2="52593"/>
                        <a14:foregroundMark x1="27083" y1="28981" x2="27656" y2="28981"/>
                        <a14:foregroundMark x1="26302" y1="28519" x2="28854" y2="29074"/>
                        <a14:foregroundMark x1="26667" y1="28519" x2="28854" y2="28889"/>
                        <a14:foregroundMark x1="4271" y1="29444" x2="4531" y2="52685"/>
                        <a14:foregroundMark x1="12292" y1="45648" x2="14844" y2="45463"/>
                        <a14:foregroundMark x1="15937" y1="54630" x2="16667" y2="58241"/>
                      </a14:backgroundRemoval>
                    </a14:imgEffect>
                  </a14:imgLayer>
                </a14:imgProps>
              </a:ext>
            </a:extLst>
          </a:blip>
          <a:srcRect l="2547" t="26074" r="66104" b="38874"/>
          <a:stretch/>
        </p:blipFill>
        <p:spPr>
          <a:xfrm>
            <a:off x="-5115" y="2380553"/>
            <a:ext cx="4700094" cy="2956083"/>
          </a:xfrm>
          <a:prstGeom prst="rect">
            <a:avLst/>
          </a:prstGeom>
        </p:spPr>
      </p:pic>
      <p:sp>
        <p:nvSpPr>
          <p:cNvPr id="17" name="Rectangle 16">
            <a:extLst>
              <a:ext uri="{FF2B5EF4-FFF2-40B4-BE49-F238E27FC236}">
                <a16:creationId xmlns:a16="http://schemas.microsoft.com/office/drawing/2014/main" xmlns="" id="{B190B89A-BF95-4D10-8489-FA11369A56A6}"/>
              </a:ext>
            </a:extLst>
          </p:cNvPr>
          <p:cNvSpPr/>
          <p:nvPr/>
        </p:nvSpPr>
        <p:spPr>
          <a:xfrm>
            <a:off x="508502" y="3539272"/>
            <a:ext cx="3812262" cy="2246769"/>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5400" b="1" cap="none" spc="0" dirty="0">
                <a:ln w="19050">
                  <a:solidFill>
                    <a:schemeClr val="accent1">
                      <a:lumMod val="60000"/>
                      <a:lumOff val="40000"/>
                    </a:schemeClr>
                  </a:solidFill>
                  <a:prstDash val="solid"/>
                </a:ln>
                <a:solidFill>
                  <a:srgbClr val="FFFFFF"/>
                </a:solidFill>
                <a:effectLst>
                  <a:outerShdw blurRad="50800" dist="38100" dir="8100000" algn="tr" rotWithShape="0">
                    <a:prstClr val="black">
                      <a:alpha val="40000"/>
                    </a:prstClr>
                  </a:outerShdw>
                </a:effectLst>
              </a:rPr>
              <a:t>Practical</a:t>
            </a:r>
          </a:p>
          <a:p>
            <a:pPr algn="ctr"/>
            <a:r>
              <a:rPr lang="en-US" sz="3200" b="1" dirty="0">
                <a:ln w="19050">
                  <a:solidFill>
                    <a:schemeClr val="accent1">
                      <a:lumMod val="60000"/>
                      <a:lumOff val="40000"/>
                    </a:schemeClr>
                  </a:solidFill>
                  <a:prstDash val="solid"/>
                </a:ln>
                <a:solidFill>
                  <a:srgbClr val="FFFFFF"/>
                </a:solidFill>
                <a:effectLst>
                  <a:outerShdw blurRad="50800" dist="38100" dir="8100000" algn="tr" rotWithShape="0">
                    <a:prstClr val="black">
                      <a:alpha val="40000"/>
                    </a:prstClr>
                  </a:outerShdw>
                </a:effectLst>
              </a:rPr>
              <a:t>&amp; </a:t>
            </a:r>
          </a:p>
          <a:p>
            <a:pPr algn="ctr"/>
            <a:r>
              <a:rPr lang="en-US" sz="5400" b="1" cap="none" spc="0" dirty="0">
                <a:ln w="19050">
                  <a:solidFill>
                    <a:schemeClr val="accent1">
                      <a:lumMod val="60000"/>
                      <a:lumOff val="40000"/>
                    </a:schemeClr>
                  </a:solidFill>
                  <a:prstDash val="solid"/>
                </a:ln>
                <a:solidFill>
                  <a:srgbClr val="FFFFFF"/>
                </a:solidFill>
                <a:effectLst>
                  <a:outerShdw blurRad="50800" dist="38100" dir="8100000" algn="tr" rotWithShape="0">
                    <a:prstClr val="black">
                      <a:alpha val="40000"/>
                    </a:prstClr>
                  </a:outerShdw>
                </a:effectLst>
              </a:rPr>
              <a:t>Social Needs</a:t>
            </a:r>
          </a:p>
        </p:txBody>
      </p:sp>
      <p:sp>
        <p:nvSpPr>
          <p:cNvPr id="18" name="Rectangle 17">
            <a:extLst>
              <a:ext uri="{FF2B5EF4-FFF2-40B4-BE49-F238E27FC236}">
                <a16:creationId xmlns:a16="http://schemas.microsoft.com/office/drawing/2014/main" xmlns="" id="{B6428860-CA8A-422E-9B71-9C89E2959773}"/>
              </a:ext>
            </a:extLst>
          </p:cNvPr>
          <p:cNvSpPr/>
          <p:nvPr/>
        </p:nvSpPr>
        <p:spPr>
          <a:xfrm>
            <a:off x="821248" y="6194174"/>
            <a:ext cx="2998258" cy="523220"/>
          </a:xfrm>
          <a:prstGeom prst="rect">
            <a:avLst/>
          </a:prstGeom>
          <a:noFill/>
          <a:ln>
            <a:solidFill>
              <a:srgbClr val="FFFF00"/>
            </a:solidFill>
          </a:ln>
        </p:spPr>
        <p:txBody>
          <a:bodyPr wrap="none" lIns="91440" tIns="45720" rIns="91440" bIns="45720">
            <a:spAutoFit/>
          </a:bodyPr>
          <a:lstStyle/>
          <a:p>
            <a:pPr algn="ctr"/>
            <a:r>
              <a:rPr lang="en-US" sz="2800" b="1" dirty="0">
                <a:ln w="0">
                  <a:solidFill>
                    <a:schemeClr val="bg1"/>
                  </a:solidFill>
                </a:ln>
                <a:effectLst>
                  <a:outerShdw blurRad="38100" dist="19050" dir="2700000" algn="tl" rotWithShape="0">
                    <a:schemeClr val="dk1">
                      <a:alpha val="40000"/>
                    </a:schemeClr>
                  </a:outerShdw>
                </a:effectLst>
              </a:rPr>
              <a:t>Unconditional love</a:t>
            </a:r>
            <a:endParaRPr lang="en-US" sz="2800" b="1" cap="none" spc="0" dirty="0">
              <a:ln w="0">
                <a:solidFill>
                  <a:schemeClr val="bg1"/>
                </a:solidFill>
              </a:ln>
              <a:solidFill>
                <a:schemeClr val="tx1"/>
              </a:solidFill>
              <a:effectLst>
                <a:outerShdw blurRad="38100" dist="19050" dir="2700000" algn="tl" rotWithShape="0">
                  <a:schemeClr val="dk1">
                    <a:alpha val="40000"/>
                  </a:schemeClr>
                </a:outerShdw>
              </a:effectLst>
            </a:endParaRPr>
          </a:p>
        </p:txBody>
      </p:sp>
      <p:grpSp>
        <p:nvGrpSpPr>
          <p:cNvPr id="27" name="Group 26">
            <a:extLst>
              <a:ext uri="{FF2B5EF4-FFF2-40B4-BE49-F238E27FC236}">
                <a16:creationId xmlns:a16="http://schemas.microsoft.com/office/drawing/2014/main" xmlns="" id="{996DD05F-5CA4-46BF-99CA-0545CE573B5C}"/>
              </a:ext>
            </a:extLst>
          </p:cNvPr>
          <p:cNvGrpSpPr/>
          <p:nvPr/>
        </p:nvGrpSpPr>
        <p:grpSpPr>
          <a:xfrm>
            <a:off x="5688168" y="3361106"/>
            <a:ext cx="4551246" cy="2951341"/>
            <a:chOff x="5717043" y="3284106"/>
            <a:chExt cx="4551246" cy="2951341"/>
          </a:xfrm>
        </p:grpSpPr>
        <p:pic>
          <p:nvPicPr>
            <p:cNvPr id="22" name="Picture 21">
              <a:extLst>
                <a:ext uri="{FF2B5EF4-FFF2-40B4-BE49-F238E27FC236}">
                  <a16:creationId xmlns:a16="http://schemas.microsoft.com/office/drawing/2014/main" xmlns="" id="{1DB9BD0B-3CE9-4588-853A-766950A3A644}"/>
                </a:ext>
              </a:extLst>
            </p:cNvPr>
            <p:cNvPicPr>
              <a:picLocks noChangeAspect="1"/>
            </p:cNvPicPr>
            <p:nvPr/>
          </p:nvPicPr>
          <p:blipFill rotWithShape="1">
            <a:blip r:embed="rId6"/>
            <a:srcRect l="3948" t="40841" r="67158" b="24071"/>
            <a:stretch/>
          </p:blipFill>
          <p:spPr>
            <a:xfrm>
              <a:off x="5822918" y="3284106"/>
              <a:ext cx="4320764" cy="2951340"/>
            </a:xfrm>
            <a:prstGeom prst="rect">
              <a:avLst/>
            </a:prstGeom>
          </p:spPr>
        </p:pic>
        <p:pic>
          <p:nvPicPr>
            <p:cNvPr id="24" name="Picture 23">
              <a:extLst>
                <a:ext uri="{FF2B5EF4-FFF2-40B4-BE49-F238E27FC236}">
                  <a16:creationId xmlns:a16="http://schemas.microsoft.com/office/drawing/2014/main" xmlns="" id="{215F5420-8B84-4FE0-98DB-EDE65C771D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9727" y="4818831"/>
              <a:ext cx="2753406" cy="1416616"/>
            </a:xfrm>
            <a:prstGeom prst="rect">
              <a:avLst/>
            </a:prstGeom>
            <a:effectLst>
              <a:outerShdw blurRad="50800" dist="38100" dir="8100000" algn="tr" rotWithShape="0">
                <a:prstClr val="black">
                  <a:alpha val="40000"/>
                </a:prstClr>
              </a:outerShdw>
            </a:effectLst>
          </p:spPr>
        </p:pic>
        <p:sp>
          <p:nvSpPr>
            <p:cNvPr id="26" name="Rectangle 25">
              <a:extLst>
                <a:ext uri="{FF2B5EF4-FFF2-40B4-BE49-F238E27FC236}">
                  <a16:creationId xmlns:a16="http://schemas.microsoft.com/office/drawing/2014/main" xmlns="" id="{A4E08012-813B-4A8F-9E80-DC5C35221E11}"/>
                </a:ext>
              </a:extLst>
            </p:cNvPr>
            <p:cNvSpPr/>
            <p:nvPr/>
          </p:nvSpPr>
          <p:spPr>
            <a:xfrm>
              <a:off x="5717043" y="4904420"/>
              <a:ext cx="4551246" cy="923330"/>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5400" b="1" cap="none" spc="0" dirty="0">
                  <a:ln w="19050">
                    <a:solidFill>
                      <a:schemeClr val="accent1">
                        <a:lumMod val="60000"/>
                        <a:lumOff val="40000"/>
                      </a:schemeClr>
                    </a:solidFill>
                    <a:prstDash val="solid"/>
                  </a:ln>
                  <a:solidFill>
                    <a:srgbClr val="FFFFFF"/>
                  </a:solidFill>
                  <a:effectLst>
                    <a:outerShdw blurRad="50800" dist="38100" dir="8100000" algn="tr" rotWithShape="0">
                      <a:prstClr val="black">
                        <a:alpha val="40000"/>
                      </a:prstClr>
                    </a:outerShdw>
                  </a:effectLst>
                </a:rPr>
                <a:t>Spiritual Needs</a:t>
              </a:r>
            </a:p>
          </p:txBody>
        </p:sp>
      </p:grpSp>
      <p:pic>
        <p:nvPicPr>
          <p:cNvPr id="1026" name="Picture 2">
            <a:extLst>
              <a:ext uri="{FF2B5EF4-FFF2-40B4-BE49-F238E27FC236}">
                <a16:creationId xmlns:a16="http://schemas.microsoft.com/office/drawing/2014/main" xmlns="" id="{EE75D47A-E68D-4648-8823-850D653105BD}"/>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000" b="90000" l="4231" r="91154">
                        <a14:foregroundMark x1="4615" y1="35500" x2="5385" y2="58500"/>
                        <a14:foregroundMark x1="50769" y1="8000" x2="50769" y2="8000"/>
                        <a14:foregroundMark x1="91154" y1="50000" x2="91154" y2="50000"/>
                      </a14:backgroundRemoval>
                    </a14:imgEffect>
                  </a14:imgLayer>
                </a14:imgProps>
              </a:ext>
              <a:ext uri="{28A0092B-C50C-407E-A947-70E740481C1C}">
                <a14:useLocalDpi xmlns:a14="http://schemas.microsoft.com/office/drawing/2010/main" val="0"/>
              </a:ext>
            </a:extLst>
          </a:blip>
          <a:srcRect/>
          <a:stretch>
            <a:fillRect/>
          </a:stretch>
        </p:blipFill>
        <p:spPr bwMode="auto">
          <a:xfrm>
            <a:off x="3994741" y="3838579"/>
            <a:ext cx="2345664" cy="18043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xmlns="" id="{C04681DD-60B2-4C3A-B87B-95826E5FFEE3}"/>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000" b="90000" l="4231" r="91154">
                        <a14:foregroundMark x1="4615" y1="35500" x2="5385" y2="58500"/>
                        <a14:foregroundMark x1="50769" y1="8000" x2="50769" y2="8000"/>
                        <a14:foregroundMark x1="91154" y1="50000" x2="91154" y2="50000"/>
                      </a14:backgroundRemoval>
                    </a14:imgEffect>
                  </a14:imgLayer>
                </a14:imgProps>
              </a:ext>
              <a:ext uri="{28A0092B-C50C-407E-A947-70E740481C1C}">
                <a14:useLocalDpi xmlns:a14="http://schemas.microsoft.com/office/drawing/2010/main" val="0"/>
              </a:ext>
            </a:extLst>
          </a:blip>
          <a:srcRect/>
          <a:stretch>
            <a:fillRect/>
          </a:stretch>
        </p:blipFill>
        <p:spPr bwMode="auto">
          <a:xfrm>
            <a:off x="9773366" y="3857594"/>
            <a:ext cx="2345664" cy="18043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xmlns="" id="{B692D0AE-57DD-43F0-A99C-383A6A9DB258}"/>
              </a:ext>
            </a:extLst>
          </p:cNvPr>
          <p:cNvSpPr txBox="1"/>
          <p:nvPr/>
        </p:nvSpPr>
        <p:spPr>
          <a:xfrm>
            <a:off x="6295297" y="6132619"/>
            <a:ext cx="5791843" cy="646331"/>
          </a:xfrm>
          <a:prstGeom prst="rect">
            <a:avLst/>
          </a:prstGeom>
          <a:noFill/>
        </p:spPr>
        <p:txBody>
          <a:bodyPr wrap="square" rtlCol="0">
            <a:spAutoFit/>
          </a:bodyPr>
          <a:lstStyle/>
          <a:p>
            <a:pPr algn="r"/>
            <a:r>
              <a:rPr lang="en-CA" dirty="0">
                <a:hlinkClick r:id="rId10"/>
              </a:rPr>
              <a:t>www.ismc.ca</a:t>
            </a:r>
            <a:r>
              <a:rPr lang="en-CA" dirty="0"/>
              <a:t> National </a:t>
            </a:r>
            <a:r>
              <a:rPr lang="en-CA" dirty="0">
                <a:solidFill>
                  <a:schemeClr val="bg1"/>
                </a:solidFill>
              </a:rPr>
              <a:t>. </a:t>
            </a:r>
            <a:r>
              <a:rPr lang="en-CA" dirty="0"/>
              <a:t>   </a:t>
            </a:r>
          </a:p>
          <a:p>
            <a:pPr algn="r"/>
            <a:r>
              <a:rPr lang="en-CA" dirty="0">
                <a:hlinkClick r:id="rId11"/>
              </a:rPr>
              <a:t>https://www.torontointernationalstudent.com</a:t>
            </a:r>
            <a:r>
              <a:rPr lang="en-CA" dirty="0"/>
              <a:t> GTA Team</a:t>
            </a:r>
          </a:p>
        </p:txBody>
      </p:sp>
    </p:spTree>
    <p:extLst>
      <p:ext uri="{BB962C8B-B14F-4D97-AF65-F5344CB8AC3E}">
        <p14:creationId xmlns:p14="http://schemas.microsoft.com/office/powerpoint/2010/main" val="102127869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erson that is standing on the floor&#10;&#10;Description automatically generated">
            <a:extLst>
              <a:ext uri="{FF2B5EF4-FFF2-40B4-BE49-F238E27FC236}">
                <a16:creationId xmlns:a16="http://schemas.microsoft.com/office/drawing/2014/main" xmlns="" id="{A662D530-EFC3-437A-B84E-5E8AD459CF09}"/>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9139" b="89972" l="9973" r="89973">
                        <a14:foregroundMark x1="41779" y1="76628" x2="47385" y2="76385"/>
                        <a14:foregroundMark x1="44097" y1="77922" x2="46199" y2="78609"/>
                        <a14:foregroundMark x1="42642" y1="78811" x2="46792" y2="80590"/>
                        <a14:foregroundMark x1="60054" y1="76628" x2="62426" y2="77477"/>
                        <a14:foregroundMark x1="47655" y1="9584" x2="54447" y2="9139"/>
                        <a14:foregroundMark x1="34862" y1="32970" x2="39072" y2="34423"/>
                        <a14:foregroundMark x1="41608" y1="30226" x2="36266" y2="31921"/>
                        <a14:foregroundMark x1="39072" y1="30831" x2="37938" y2="40113"/>
                        <a14:backgroundMark x1="63019" y1="10473" x2="63019" y2="10473"/>
                        <a14:backgroundMark x1="60647" y1="10028" x2="60647" y2="10028"/>
                        <a14:backgroundMark x1="63881" y1="11808" x2="65337" y2="13789"/>
                        <a14:backgroundMark x1="70081" y1="73716" x2="68032" y2="79701"/>
                        <a14:backgroundMark x1="40863" y1="8492" x2="25822" y2="8937"/>
                        <a14:backgroundMark x1="25822" y1="8937" x2="37035" y2="8047"/>
                      </a14:backgroundRemoval>
                    </a14:imgEffect>
                  </a14:imgLayer>
                </a14:imgProps>
              </a:ext>
              <a:ext uri="{28A0092B-C50C-407E-A947-70E740481C1C}">
                <a14:useLocalDpi xmlns:a14="http://schemas.microsoft.com/office/drawing/2010/main" val="0"/>
              </a:ext>
            </a:extLst>
          </a:blip>
          <a:stretch>
            <a:fillRect/>
          </a:stretch>
        </p:blipFill>
        <p:spPr>
          <a:xfrm>
            <a:off x="7277377" y="878917"/>
            <a:ext cx="4263313" cy="5684418"/>
          </a:xfrm>
          <a:effectLst>
            <a:outerShdw blurRad="50800" dist="38100" dir="8100000" sx="101000" sy="101000" algn="tr" rotWithShape="0">
              <a:prstClr val="black">
                <a:alpha val="48000"/>
              </a:prstClr>
            </a:outerShdw>
          </a:effectLst>
        </p:spPr>
      </p:pic>
      <p:pic>
        <p:nvPicPr>
          <p:cNvPr id="5" name="Picture 4" descr="A close up of a logo&#10;&#10;Description automatically generated">
            <a:extLst>
              <a:ext uri="{FF2B5EF4-FFF2-40B4-BE49-F238E27FC236}">
                <a16:creationId xmlns:a16="http://schemas.microsoft.com/office/drawing/2014/main" xmlns="" id="{4C666541-C25F-40CE-B695-8FAD5652B0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2" y="0"/>
            <a:ext cx="6766942" cy="6840000"/>
          </a:xfrm>
          <a:prstGeom prst="rect">
            <a:avLst/>
          </a:prstGeom>
        </p:spPr>
      </p:pic>
    </p:spTree>
    <p:extLst>
      <p:ext uri="{BB962C8B-B14F-4D97-AF65-F5344CB8AC3E}">
        <p14:creationId xmlns:p14="http://schemas.microsoft.com/office/powerpoint/2010/main" val="40347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2277</TotalTime>
  <Words>316</Words>
  <Application>Microsoft Macintosh PowerPoint</Application>
  <PresentationFormat>Custom</PresentationFormat>
  <Paragraphs>47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The Evangelical Tradition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Hsu</dc:creator>
  <cp:lastModifiedBy>Christina Ng</cp:lastModifiedBy>
  <cp:revision>34</cp:revision>
  <dcterms:created xsi:type="dcterms:W3CDTF">2020-09-02T11:14:45Z</dcterms:created>
  <dcterms:modified xsi:type="dcterms:W3CDTF">2020-09-23T17:14:24Z</dcterms:modified>
</cp:coreProperties>
</file>