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479" r:id="rId3"/>
    <p:sldId id="484" r:id="rId4"/>
    <p:sldId id="489" r:id="rId5"/>
    <p:sldId id="490" r:id="rId6"/>
    <p:sldId id="485" r:id="rId7"/>
    <p:sldId id="481" r:id="rId8"/>
    <p:sldId id="486" r:id="rId9"/>
    <p:sldId id="478" r:id="rId10"/>
    <p:sldId id="487" r:id="rId11"/>
    <p:sldId id="480" r:id="rId12"/>
    <p:sldId id="488" r:id="rId13"/>
    <p:sldId id="482" r:id="rId14"/>
    <p:sldId id="491" r:id="rId15"/>
    <p:sldId id="483" r:id="rId16"/>
    <p:sldId id="475" r:id="rId17"/>
  </p:sldIdLst>
  <p:sldSz cx="9144000" cy="6858000" type="screen4x3"/>
  <p:notesSz cx="7010400" cy="9296400"/>
  <p:defaultTextStyle>
    <a:lvl1pPr algn="ctr" defTabSz="344043">
      <a:defRPr sz="2400">
        <a:latin typeface="Gill Sans"/>
        <a:ea typeface="Gill Sans"/>
        <a:cs typeface="Gill Sans"/>
        <a:sym typeface="Gill Sans"/>
      </a:defRPr>
    </a:lvl1pPr>
    <a:lvl2pPr algn="ctr" defTabSz="344043">
      <a:defRPr sz="2400">
        <a:latin typeface="Gill Sans"/>
        <a:ea typeface="Gill Sans"/>
        <a:cs typeface="Gill Sans"/>
        <a:sym typeface="Gill Sans"/>
      </a:defRPr>
    </a:lvl2pPr>
    <a:lvl3pPr algn="ctr" defTabSz="344043">
      <a:defRPr sz="2400">
        <a:latin typeface="Gill Sans"/>
        <a:ea typeface="Gill Sans"/>
        <a:cs typeface="Gill Sans"/>
        <a:sym typeface="Gill Sans"/>
      </a:defRPr>
    </a:lvl3pPr>
    <a:lvl4pPr algn="ctr" defTabSz="344043">
      <a:defRPr sz="2400">
        <a:latin typeface="Gill Sans"/>
        <a:ea typeface="Gill Sans"/>
        <a:cs typeface="Gill Sans"/>
        <a:sym typeface="Gill Sans"/>
      </a:defRPr>
    </a:lvl4pPr>
    <a:lvl5pPr algn="ctr" defTabSz="344043">
      <a:defRPr sz="2400">
        <a:latin typeface="Gill Sans"/>
        <a:ea typeface="Gill Sans"/>
        <a:cs typeface="Gill Sans"/>
        <a:sym typeface="Gill Sans"/>
      </a:defRPr>
    </a:lvl5pPr>
    <a:lvl6pPr algn="ctr" defTabSz="344043">
      <a:defRPr sz="2400">
        <a:latin typeface="Gill Sans"/>
        <a:ea typeface="Gill Sans"/>
        <a:cs typeface="Gill Sans"/>
        <a:sym typeface="Gill Sans"/>
      </a:defRPr>
    </a:lvl6pPr>
    <a:lvl7pPr algn="ctr" defTabSz="344043">
      <a:defRPr sz="2400">
        <a:latin typeface="Gill Sans"/>
        <a:ea typeface="Gill Sans"/>
        <a:cs typeface="Gill Sans"/>
        <a:sym typeface="Gill Sans"/>
      </a:defRPr>
    </a:lvl7pPr>
    <a:lvl8pPr algn="ctr" defTabSz="344043">
      <a:defRPr sz="2400">
        <a:latin typeface="Gill Sans"/>
        <a:ea typeface="Gill Sans"/>
        <a:cs typeface="Gill Sans"/>
        <a:sym typeface="Gill Sans"/>
      </a:defRPr>
    </a:lvl8pPr>
    <a:lvl9pPr algn="ctr" defTabSz="344043">
      <a:defRPr sz="2400">
        <a:latin typeface="Gill Sans"/>
        <a:ea typeface="Gill Sans"/>
        <a:cs typeface="Gill Sans"/>
        <a:sym typeface="Gill San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DCA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2F2F2"/>
          </a:solidFill>
        </a:fill>
      </a:tcStyle>
    </a:wholeTbl>
    <a:band2H>
      <a:tcTxStyle/>
      <a:tcStyle>
        <a:tcBdr/>
        <a:fill>
          <a:solidFill>
            <a:srgbClr val="F9F9F9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DDDDD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DDDDD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DDDD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DCDC"/>
          </a:solidFill>
        </a:fill>
      </a:tcStyle>
    </a:wholeTbl>
    <a:band2H>
      <a:tcTxStyle/>
      <a:tcStyle>
        <a:tcBdr/>
        <a:fill>
          <a:solidFill>
            <a:srgbClr val="EEEEEE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69696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69696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69696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CFCF"/>
          </a:solidFill>
        </a:fill>
      </a:tcStyle>
    </a:wholeTbl>
    <a:band2H>
      <a:tcTxStyle/>
      <a:tcStyle>
        <a:tcBdr/>
        <a:fill>
          <a:solidFill>
            <a:srgbClr val="E8E8E8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D4D4D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D4D4D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D4D4D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DDDDD"/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DDDD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10" autoAdjust="0"/>
    <p:restoredTop sz="86674" autoAdjust="0"/>
  </p:normalViewPr>
  <p:slideViewPr>
    <p:cSldViewPr>
      <p:cViewPr varScale="1">
        <p:scale>
          <a:sx n="133" d="100"/>
          <a:sy n="133" d="100"/>
        </p:scale>
        <p:origin x="250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59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54A61-EE25-E44D-86AC-A27CC6989C65}" type="datetimeFigureOut">
              <a:rPr lang="en-US" smtClean="0"/>
              <a:t>11/3/19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F3737-9E77-7840-B132-8C003FDCF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48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pPr lvl="0"/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437395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1pPr>
    <a:lvl2pPr indent="2286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2pPr>
    <a:lvl3pPr indent="4572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3pPr>
    <a:lvl4pPr indent="6858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4pPr>
    <a:lvl5pPr indent="9144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5pPr>
    <a:lvl6pPr indent="11430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6pPr>
    <a:lvl7pPr indent="13716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7pPr>
    <a:lvl8pPr indent="16002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8pPr>
    <a:lvl9pPr indent="1828800" defTabSz="457200">
      <a:lnSpc>
        <a:spcPct val="125000"/>
      </a:lnSpc>
      <a:defRPr sz="2400">
        <a:latin typeface="+mj-lt"/>
        <a:ea typeface="+mj-ea"/>
        <a:cs typeface="+mj-cs"/>
        <a:sym typeface="Avenir Boo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892969" y="1903777"/>
            <a:ext cx="7358064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>
            <a:lvl1pPr marL="746740" indent="-480048">
              <a:spcBef>
                <a:spcPts val="1867"/>
              </a:spcBef>
              <a:defRPr sz="3200"/>
            </a:lvl1pPr>
            <a:lvl2pPr marL="1120112" indent="-480047">
              <a:spcBef>
                <a:spcPts val="1867"/>
              </a:spcBef>
              <a:defRPr sz="3200"/>
            </a:lvl2pPr>
            <a:lvl3pPr marL="1493481" indent="-480047">
              <a:spcBef>
                <a:spcPts val="1867"/>
              </a:spcBef>
              <a:defRPr sz="3200"/>
            </a:lvl3pPr>
            <a:lvl4pPr marL="1866853" indent="-480047">
              <a:spcBef>
                <a:spcPts val="1867"/>
              </a:spcBef>
              <a:defRPr sz="3200"/>
            </a:lvl4pPr>
            <a:lvl5pPr marL="2240224" indent="-480047">
              <a:spcBef>
                <a:spcPts val="1867"/>
              </a:spcBef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467544" y="356660"/>
            <a:ext cx="8208912" cy="6144681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spcBef>
                <a:spcPts val="933"/>
              </a:spcBef>
              <a:buSzTx/>
              <a:buNone/>
              <a:defRPr sz="3733"/>
            </a:lvl1pPr>
            <a:lvl2pPr marL="0" indent="0" algn="ctr">
              <a:spcBef>
                <a:spcPts val="933"/>
              </a:spcBef>
              <a:buSzTx/>
              <a:buNone/>
              <a:defRPr sz="3733"/>
            </a:lvl2pPr>
            <a:lvl3pPr marL="0" indent="0" algn="ctr">
              <a:spcBef>
                <a:spcPts val="933"/>
              </a:spcBef>
              <a:buSzTx/>
              <a:buNone/>
              <a:defRPr sz="3733"/>
            </a:lvl3pPr>
            <a:lvl4pPr marL="0" indent="0" algn="ctr">
              <a:spcBef>
                <a:spcPts val="933"/>
              </a:spcBef>
              <a:buSzTx/>
              <a:buNone/>
              <a:defRPr sz="3733"/>
            </a:lvl4pPr>
            <a:lvl5pPr marL="0" indent="0" algn="ctr">
              <a:spcBef>
                <a:spcPts val="933"/>
              </a:spcBef>
              <a:buSzTx/>
              <a:buNone/>
              <a:defRPr sz="3733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7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892969" y="27011"/>
            <a:ext cx="7358064" cy="202242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892969" y="2085976"/>
            <a:ext cx="7358064" cy="26765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892969" y="5181601"/>
            <a:ext cx="7358064" cy="120015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892969" y="5181601"/>
            <a:ext cx="7358064" cy="120015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450056" y="1"/>
            <a:ext cx="4129088" cy="3400425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5333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450056" y="3448050"/>
            <a:ext cx="4129088" cy="3409951"/>
          </a:xfrm>
          <a:prstGeom prst="rect">
            <a:avLst/>
          </a:prstGeom>
        </p:spPr>
        <p:txBody>
          <a:bodyPr numCol="1" spcCol="38100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450056" y="1"/>
            <a:ext cx="4129088" cy="3400425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5333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450056" y="3448050"/>
            <a:ext cx="4129088" cy="3409951"/>
          </a:xfrm>
          <a:prstGeom prst="rect">
            <a:avLst/>
          </a:prstGeom>
        </p:spPr>
        <p:txBody>
          <a:bodyPr numCol="1" spcCol="38100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892971" y="1903777"/>
            <a:ext cx="3543301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892971" y="1903777"/>
            <a:ext cx="3543301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892969" y="172673"/>
            <a:ext cx="7358064" cy="17311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5464969" y="1903777"/>
            <a:ext cx="2786064" cy="4098199"/>
          </a:xfrm>
          <a:prstGeom prst="rect">
            <a:avLst/>
          </a:prstGeom>
        </p:spPr>
        <p:txBody>
          <a:bodyPr lIns="32003" tIns="32003" rIns="32003" bIns="32003" numCol="1" spcCol="3810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xfrm>
            <a:off x="828675" y="885826"/>
            <a:ext cx="7486650" cy="5076825"/>
          </a:xfrm>
          <a:prstGeom prst="rect">
            <a:avLst/>
          </a:prstGeom>
        </p:spPr>
        <p:txBody>
          <a:bodyPr lIns="32003" tIns="32003" rIns="32003" bIns="32003" numCol="1" spcCol="38100" anchor="ctr"/>
          <a:lstStyle>
            <a:lvl1pPr marL="0" indent="0">
              <a:spcBef>
                <a:spcPts val="3733"/>
              </a:spcBef>
              <a:buSzTx/>
              <a:buNone/>
              <a:defRPr sz="3200"/>
            </a:lvl1pPr>
            <a:lvl2pPr marL="0" indent="0">
              <a:spcBef>
                <a:spcPts val="3733"/>
              </a:spcBef>
              <a:buSzTx/>
              <a:buNone/>
              <a:defRPr sz="3200"/>
            </a:lvl2pPr>
            <a:lvl3pPr marL="0" indent="0">
              <a:spcBef>
                <a:spcPts val="3733"/>
              </a:spcBef>
              <a:buSzTx/>
              <a:buNone/>
              <a:defRPr sz="3200"/>
            </a:lvl3pPr>
            <a:lvl4pPr marL="0" indent="0">
              <a:spcBef>
                <a:spcPts val="3733"/>
              </a:spcBef>
              <a:buSzTx/>
              <a:buNone/>
              <a:defRPr sz="3200"/>
            </a:lvl4pPr>
            <a:lvl5pPr marL="0" indent="0">
              <a:spcBef>
                <a:spcPts val="3733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2969" y="133350"/>
            <a:ext cx="7358064" cy="1809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003" tIns="32003" rIns="32003" bIns="32003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6533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2969" y="1943101"/>
            <a:ext cx="7358064" cy="4914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numCol="2" spcCol="412051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533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 spd="med"/>
  <p:txStyles>
    <p:titleStyle>
      <a:lvl1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1pPr>
      <a:lvl2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2pPr>
      <a:lvl3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3pPr>
      <a:lvl4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4pPr>
      <a:lvl5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5pPr>
      <a:lvl6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6pPr>
      <a:lvl7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7pPr>
      <a:lvl8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8pPr>
      <a:lvl9pPr algn="ctr" defTabSz="458713">
        <a:defRPr sz="6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9pPr>
    </p:titleStyle>
    <p:bodyStyle>
      <a:lvl1pPr marL="682164" indent="-415470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1pPr>
      <a:lvl2pPr marL="1055535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2pPr>
      <a:lvl3pPr marL="1428904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3pPr>
      <a:lvl4pPr marL="1802276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4pPr>
      <a:lvl5pPr marL="2175646" indent="-415471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5pPr>
      <a:lvl6pPr marL="2438910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6pPr>
      <a:lvl7pPr marL="2737606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7pPr>
      <a:lvl8pPr marL="3036303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8pPr>
      <a:lvl9pPr marL="3334999" indent="-380037" defTabSz="458713">
        <a:spcBef>
          <a:spcPts val="2933"/>
        </a:spcBef>
        <a:buSzPct val="171000"/>
        <a:buChar char="•"/>
        <a:defRPr sz="2533">
          <a:solidFill>
            <a:srgbClr val="FFFFFF"/>
          </a:solidFill>
          <a:latin typeface="Gill Sans"/>
          <a:ea typeface="Gill Sans"/>
          <a:cs typeface="Gill Sans"/>
          <a:sym typeface="Gill Sans"/>
        </a:defRPr>
      </a:lvl9pPr>
    </p:bodyStyle>
    <p:otherStyle>
      <a:lvl1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algn="r" defTabSz="458713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1331640" y="2492896"/>
            <a:ext cx="6480720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34404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Gill Sans"/>
                <a:ea typeface="Gill Sans"/>
                <a:cs typeface="Gill Sans"/>
                <a:sym typeface="Gill Sans"/>
              </a:rPr>
              <a:t>Train in Hope – </a:t>
            </a:r>
          </a:p>
          <a:p>
            <a:pPr marL="0" marR="0" indent="0" algn="ctr" defTabSz="34404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Gill Sans"/>
                <a:ea typeface="Gill Sans"/>
                <a:cs typeface="Gill Sans"/>
                <a:sym typeface="Gill Sans"/>
              </a:rPr>
              <a:t>What Makes a Good Mentor</a:t>
            </a:r>
          </a:p>
          <a:p>
            <a:pPr marL="0" marR="0" indent="0" algn="ctr" defTabSz="34404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600" dirty="0">
              <a:solidFill>
                <a:srgbClr val="FFFFFF"/>
              </a:solidFill>
            </a:endParaRPr>
          </a:p>
          <a:p>
            <a:pPr marL="0" marR="0" indent="0" algn="ctr" defTabSz="34404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Gill Sans"/>
                <a:ea typeface="Gill Sans"/>
                <a:cs typeface="Gill Sans"/>
                <a:sym typeface="Gill Sans"/>
              </a:rPr>
              <a:t>Proverbs 27:17</a:t>
            </a:r>
          </a:p>
        </p:txBody>
      </p:sp>
    </p:spTree>
    <p:extLst>
      <p:ext uri="{BB962C8B-B14F-4D97-AF65-F5344CB8AC3E}">
        <p14:creationId xmlns:p14="http://schemas.microsoft.com/office/powerpoint/2010/main" val="363057048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1115616" y="2231582"/>
            <a:ext cx="6984776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hangingPunct="0"/>
            <a:r>
              <a:rPr lang="en-US" sz="2800" dirty="0">
                <a:solidFill>
                  <a:srgbClr val="FFFFFF"/>
                </a:solidFill>
              </a:rPr>
              <a:t>Mentoring is “a relational experience through which one person (mentor) empowers another person (mentee) by sharing God-given resources.” </a:t>
            </a:r>
          </a:p>
          <a:p>
            <a:pPr algn="l" rtl="0" hangingPunct="0"/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  <a:p>
            <a:pPr algn="l" rtl="0" hangingPunct="0"/>
            <a:r>
              <a:rPr lang="en-US" sz="2000" dirty="0">
                <a:solidFill>
                  <a:srgbClr val="FFFFFF"/>
                </a:solidFill>
              </a:rPr>
              <a:t>Arrow Leadership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30030129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1115616" y="1616028"/>
            <a:ext cx="6984776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hangingPunct="0"/>
            <a:r>
              <a:rPr lang="en-US" sz="3600" dirty="0">
                <a:solidFill>
                  <a:srgbClr val="FFFFFF"/>
                </a:solidFill>
              </a:rPr>
              <a:t>45% </a:t>
            </a:r>
            <a:r>
              <a:rPr lang="en-US" sz="2800" dirty="0">
                <a:solidFill>
                  <a:srgbClr val="FFFFFF"/>
                </a:solidFill>
              </a:rPr>
              <a:t>of </a:t>
            </a:r>
            <a:r>
              <a:rPr lang="en-US" sz="2800" dirty="0">
                <a:solidFill>
                  <a:srgbClr val="FFFF00"/>
                </a:solidFill>
              </a:rPr>
              <a:t>unchurched</a:t>
            </a:r>
            <a:r>
              <a:rPr lang="en-US" sz="2800" dirty="0">
                <a:solidFill>
                  <a:srgbClr val="FFFFFF"/>
                </a:solidFill>
              </a:rPr>
              <a:t> young adults identified the opportunity to receive advice from people with similar life experiences as very important.</a:t>
            </a:r>
          </a:p>
          <a:p>
            <a:pPr algn="l" rtl="0" hangingPunct="0"/>
            <a:endParaRPr lang="en-US" sz="2800" dirty="0">
              <a:solidFill>
                <a:srgbClr val="FFFFFF"/>
              </a:solidFill>
            </a:endParaRPr>
          </a:p>
          <a:p>
            <a:pPr algn="l" rtl="0" hangingPunct="0"/>
            <a:r>
              <a:rPr lang="en-US" sz="3600" dirty="0">
                <a:solidFill>
                  <a:srgbClr val="FFFFFF"/>
                </a:solidFill>
              </a:rPr>
              <a:t>68% </a:t>
            </a:r>
            <a:r>
              <a:rPr lang="en-US" sz="2800" dirty="0">
                <a:solidFill>
                  <a:srgbClr val="FFFFFF"/>
                </a:solidFill>
              </a:rPr>
              <a:t>of </a:t>
            </a:r>
            <a:r>
              <a:rPr lang="en-US" sz="2800" dirty="0">
                <a:solidFill>
                  <a:srgbClr val="FFFF00"/>
                </a:solidFill>
              </a:rPr>
              <a:t>churched</a:t>
            </a:r>
            <a:r>
              <a:rPr lang="en-US" sz="2800" dirty="0">
                <a:solidFill>
                  <a:srgbClr val="FFFFFF"/>
                </a:solidFill>
              </a:rPr>
              <a:t> young adults identified the opportunity to receive advice from people with similar life experiences as very important.</a:t>
            </a:r>
          </a:p>
          <a:p>
            <a:pPr algn="l" rtl="0" hangingPunct="0"/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224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1115616" y="1554474"/>
            <a:ext cx="6984776" cy="39190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hangingPunct="0"/>
            <a:r>
              <a:rPr lang="en-US" sz="2800" dirty="0">
                <a:solidFill>
                  <a:srgbClr val="FFFFFF"/>
                </a:solidFill>
              </a:rPr>
              <a:t>Mentoring as a practice needs not to be a formal set up, as many “Highly Engaged” </a:t>
            </a:r>
            <a:r>
              <a:rPr lang="en-US" sz="2800" i="1" dirty="0">
                <a:solidFill>
                  <a:srgbClr val="FFFFFF"/>
                </a:solidFill>
              </a:rPr>
              <a:t>(Young Christians)</a:t>
            </a:r>
            <a:r>
              <a:rPr lang="en-US" sz="2800" dirty="0">
                <a:solidFill>
                  <a:srgbClr val="FFFFFF"/>
                </a:solidFill>
              </a:rPr>
              <a:t> attest to an informal framework of how mature adults who </a:t>
            </a:r>
            <a:r>
              <a:rPr lang="en-US" sz="2800" dirty="0">
                <a:solidFill>
                  <a:srgbClr val="FFFF00"/>
                </a:solidFill>
              </a:rPr>
              <a:t>show immense interest</a:t>
            </a:r>
            <a:r>
              <a:rPr lang="en-US" sz="2800" dirty="0">
                <a:solidFill>
                  <a:srgbClr val="FFFFFF"/>
                </a:solidFill>
              </a:rPr>
              <a:t> in guiding the younger generation through their </a:t>
            </a:r>
            <a:r>
              <a:rPr lang="en-US" sz="2800" dirty="0">
                <a:solidFill>
                  <a:srgbClr val="FFFF00"/>
                </a:solidFill>
              </a:rPr>
              <a:t>faith journeys walk alongside </a:t>
            </a:r>
            <a:r>
              <a:rPr lang="en-US" sz="2800" dirty="0">
                <a:solidFill>
                  <a:srgbClr val="FFFFFF"/>
                </a:solidFill>
              </a:rPr>
              <a:t>them in times good or bad.</a:t>
            </a:r>
          </a:p>
          <a:p>
            <a:pPr algn="l" rtl="0" hangingPunct="0"/>
            <a:endParaRPr lang="en-US" sz="2800" dirty="0">
              <a:solidFill>
                <a:srgbClr val="FFFFFF"/>
              </a:solidFill>
            </a:endParaRPr>
          </a:p>
          <a:p>
            <a:pPr algn="l" rtl="0" hangingPunct="0"/>
            <a:r>
              <a:rPr lang="en-US" dirty="0">
                <a:solidFill>
                  <a:srgbClr val="FFFFFF"/>
                </a:solidFill>
              </a:rPr>
              <a:t>Dr. Enoch Wong, “How Will They Grow Up”</a:t>
            </a:r>
          </a:p>
        </p:txBody>
      </p:sp>
    </p:spTree>
    <p:extLst>
      <p:ext uri="{BB962C8B-B14F-4D97-AF65-F5344CB8AC3E}">
        <p14:creationId xmlns:p14="http://schemas.microsoft.com/office/powerpoint/2010/main" val="416314868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827584" y="2924944"/>
            <a:ext cx="7704856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hangingPunct="0">
              <a:lnSpc>
                <a:spcPct val="150000"/>
              </a:lnSpc>
            </a:pPr>
            <a:r>
              <a:rPr lang="en-US" sz="2800" dirty="0">
                <a:solidFill>
                  <a:srgbClr val="FFFFFF"/>
                </a:solidFill>
              </a:rPr>
              <a:t>You Make Yourself Available to Others</a:t>
            </a:r>
          </a:p>
        </p:txBody>
      </p:sp>
    </p:spTree>
    <p:extLst>
      <p:ext uri="{BB962C8B-B14F-4D97-AF65-F5344CB8AC3E}">
        <p14:creationId xmlns:p14="http://schemas.microsoft.com/office/powerpoint/2010/main" val="411751118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1115616" y="1954580"/>
            <a:ext cx="6984776" cy="31188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hangingPunct="0"/>
            <a:r>
              <a:rPr lang="en-US" sz="2800" dirty="0">
                <a:solidFill>
                  <a:srgbClr val="FFFFFF"/>
                </a:solidFill>
              </a:rPr>
              <a:t>Be very careful, then, how you live—not as unwise but as </a:t>
            </a:r>
            <a:r>
              <a:rPr lang="en-US" sz="2800" dirty="0">
                <a:solidFill>
                  <a:srgbClr val="FFFF00"/>
                </a:solidFill>
              </a:rPr>
              <a:t>wise</a:t>
            </a:r>
            <a:r>
              <a:rPr lang="en-US" sz="2800" dirty="0">
                <a:solidFill>
                  <a:srgbClr val="FFFFFF"/>
                </a:solidFill>
              </a:rPr>
              <a:t>, making the most of </a:t>
            </a:r>
            <a:r>
              <a:rPr lang="en-US" sz="2800" dirty="0">
                <a:solidFill>
                  <a:srgbClr val="FFFF00"/>
                </a:solidFill>
              </a:rPr>
              <a:t>every opportunity</a:t>
            </a:r>
            <a:r>
              <a:rPr lang="en-US" sz="2800" dirty="0">
                <a:solidFill>
                  <a:srgbClr val="FFFFFF"/>
                </a:solidFill>
              </a:rPr>
              <a:t>, because the days are evil. Therefore do not be foolish, but understand what the </a:t>
            </a:r>
            <a:r>
              <a:rPr lang="en-US" sz="2800" dirty="0">
                <a:solidFill>
                  <a:srgbClr val="FFFF00"/>
                </a:solidFill>
              </a:rPr>
              <a:t>Lord’s will is</a:t>
            </a:r>
            <a:r>
              <a:rPr lang="en-US" sz="2800" dirty="0">
                <a:solidFill>
                  <a:srgbClr val="FFFFFF"/>
                </a:solidFill>
              </a:rPr>
              <a:t>.</a:t>
            </a:r>
          </a:p>
          <a:p>
            <a:pPr algn="l" rtl="0" hangingPunct="0"/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  <a:p>
            <a:pPr algn="l" rtl="0" hangingPunct="0"/>
            <a:r>
              <a:rPr lang="en-US" sz="2800" dirty="0">
                <a:solidFill>
                  <a:srgbClr val="FFFFFF"/>
                </a:solidFill>
              </a:rPr>
              <a:t>Ephesians 5:15-17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47812855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899592" y="2958335"/>
            <a:ext cx="7704856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hangingPunct="0">
              <a:lnSpc>
                <a:spcPct val="150000"/>
              </a:lnSpc>
            </a:pPr>
            <a:r>
              <a:rPr lang="en-US" sz="2800" dirty="0">
                <a:solidFill>
                  <a:srgbClr val="FFFFFF"/>
                </a:solidFill>
              </a:rPr>
              <a:t>You Celebrate Other’s Success</a:t>
            </a:r>
          </a:p>
        </p:txBody>
      </p:sp>
    </p:spTree>
    <p:extLst>
      <p:ext uri="{BB962C8B-B14F-4D97-AF65-F5344CB8AC3E}">
        <p14:creationId xmlns:p14="http://schemas.microsoft.com/office/powerpoint/2010/main" val="310058834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DAA0B-A417-6244-8CA9-D98803FB9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E73DA2-3C3A-C248-BACC-D5C9919A0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56660"/>
            <a:ext cx="9144000" cy="608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0331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755576" y="2996952"/>
            <a:ext cx="7704856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hangingPunct="0">
              <a:lnSpc>
                <a:spcPct val="150000"/>
              </a:lnSpc>
            </a:pPr>
            <a:r>
              <a:rPr lang="en-US" sz="2800" dirty="0">
                <a:solidFill>
                  <a:srgbClr val="FFFFFF"/>
                </a:solidFill>
              </a:rPr>
              <a:t>You Know What It Means to Water and Plant</a:t>
            </a:r>
          </a:p>
        </p:txBody>
      </p:sp>
    </p:spTree>
    <p:extLst>
      <p:ext uri="{BB962C8B-B14F-4D97-AF65-F5344CB8AC3E}">
        <p14:creationId xmlns:p14="http://schemas.microsoft.com/office/powerpoint/2010/main" val="36034826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1115616" y="692696"/>
            <a:ext cx="6984776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hangingPunct="0"/>
            <a:r>
              <a:rPr lang="en-US" dirty="0">
                <a:solidFill>
                  <a:srgbClr val="FFFFFF"/>
                </a:solidFill>
              </a:rPr>
              <a:t>What, after all, is Apollos? And what is Paul? Only </a:t>
            </a:r>
            <a:r>
              <a:rPr lang="en-US" dirty="0">
                <a:solidFill>
                  <a:srgbClr val="FFFF00"/>
                </a:solidFill>
              </a:rPr>
              <a:t>servants</a:t>
            </a:r>
            <a:r>
              <a:rPr lang="en-US" dirty="0">
                <a:solidFill>
                  <a:srgbClr val="FFFFFF"/>
                </a:solidFill>
              </a:rPr>
              <a:t>, through whom you came to believe—as the Lord has assigned to each his task. </a:t>
            </a:r>
          </a:p>
          <a:p>
            <a:pPr algn="l" rtl="0" hangingPunct="0"/>
            <a:endParaRPr lang="en-US" dirty="0">
              <a:solidFill>
                <a:srgbClr val="FFFFFF"/>
              </a:solidFill>
            </a:endParaRPr>
          </a:p>
          <a:p>
            <a:pPr algn="l" rtl="0" hangingPunct="0"/>
            <a:r>
              <a:rPr lang="en-US" dirty="0">
                <a:solidFill>
                  <a:srgbClr val="FFFF00"/>
                </a:solidFill>
              </a:rPr>
              <a:t>I planted</a:t>
            </a:r>
            <a:r>
              <a:rPr lang="en-US" dirty="0">
                <a:solidFill>
                  <a:srgbClr val="FFFFFF"/>
                </a:solidFill>
              </a:rPr>
              <a:t> the seed, </a:t>
            </a:r>
            <a:r>
              <a:rPr lang="en-US" dirty="0">
                <a:solidFill>
                  <a:srgbClr val="FFFF00"/>
                </a:solidFill>
              </a:rPr>
              <a:t>Apollos watered </a:t>
            </a:r>
            <a:r>
              <a:rPr lang="en-US" dirty="0">
                <a:solidFill>
                  <a:srgbClr val="FFFFFF"/>
                </a:solidFill>
              </a:rPr>
              <a:t>it, but </a:t>
            </a:r>
            <a:r>
              <a:rPr lang="en-US" dirty="0">
                <a:solidFill>
                  <a:srgbClr val="FFFF00"/>
                </a:solidFill>
              </a:rPr>
              <a:t>God has been making it grow</a:t>
            </a:r>
            <a:r>
              <a:rPr lang="en-US" dirty="0">
                <a:solidFill>
                  <a:srgbClr val="FFFFFF"/>
                </a:solidFill>
              </a:rPr>
              <a:t>. So neither the one who plants nor the one who waters is anything, but only God, who makes things grow. </a:t>
            </a:r>
          </a:p>
          <a:p>
            <a:pPr algn="l" rtl="0" hangingPunct="0"/>
            <a:endParaRPr lang="en-US" dirty="0">
              <a:solidFill>
                <a:srgbClr val="FFFFFF"/>
              </a:solidFill>
            </a:endParaRPr>
          </a:p>
          <a:p>
            <a:pPr algn="l" rtl="0" hangingPunct="0"/>
            <a:r>
              <a:rPr lang="en-US" dirty="0">
                <a:solidFill>
                  <a:srgbClr val="FFFFFF"/>
                </a:solidFill>
              </a:rPr>
              <a:t>The one who plants and the one who waters have one purpose, and they will each be rewarded according to their own labor. For we are co-workers in God’s service; you are God’s field, God’s building.</a:t>
            </a:r>
          </a:p>
          <a:p>
            <a:pPr algn="l" rtl="0" hangingPunct="0"/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  <a:p>
            <a:pPr algn="l" rtl="0" hangingPunct="0"/>
            <a:r>
              <a:rPr lang="en-US" dirty="0">
                <a:solidFill>
                  <a:srgbClr val="FFFFFF"/>
                </a:solidFill>
              </a:rPr>
              <a:t> 1 Corinthians 3:5-9 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09159779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611560" y="2924944"/>
            <a:ext cx="7704856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hangingPunct="0">
              <a:lnSpc>
                <a:spcPct val="150000"/>
              </a:lnSpc>
            </a:pPr>
            <a:r>
              <a:rPr lang="en-US" sz="2800" dirty="0">
                <a:solidFill>
                  <a:srgbClr val="FFFFFF"/>
                </a:solidFill>
              </a:rPr>
              <a:t>You Know Who You Are</a:t>
            </a:r>
          </a:p>
        </p:txBody>
      </p:sp>
    </p:spTree>
    <p:extLst>
      <p:ext uri="{BB962C8B-B14F-4D97-AF65-F5344CB8AC3E}">
        <p14:creationId xmlns:p14="http://schemas.microsoft.com/office/powerpoint/2010/main" val="8430911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1115616" y="661918"/>
            <a:ext cx="6984776" cy="57041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hangingPunct="0"/>
            <a:r>
              <a:rPr lang="en-US" sz="28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 Lies of Identity</a:t>
            </a:r>
          </a:p>
          <a:p>
            <a:pPr algn="l" rtl="0" hangingPunct="0"/>
            <a:endParaRPr lang="en-US" sz="2800" dirty="0">
              <a:solidFill>
                <a:srgbClr val="FFFFFF"/>
              </a:solidFill>
            </a:endParaRPr>
          </a:p>
          <a:p>
            <a:pPr marL="144000" lvl="3" algn="l" rtl="0" hangingPunct="0"/>
            <a:r>
              <a:rPr lang="en-US" sz="2800" dirty="0">
                <a:solidFill>
                  <a:srgbClr val="FFFFFF"/>
                </a:solidFill>
              </a:rPr>
              <a:t>1.	I am what I have </a:t>
            </a:r>
          </a:p>
          <a:p>
            <a:pPr marL="144000" lvl="3" algn="l" rtl="0" hangingPunct="0"/>
            <a:r>
              <a:rPr lang="en-US" sz="2800" dirty="0">
                <a:solidFill>
                  <a:srgbClr val="FFFFFF"/>
                </a:solidFill>
              </a:rPr>
              <a:t>2.	I am what I do </a:t>
            </a:r>
          </a:p>
          <a:p>
            <a:pPr marL="144000" lvl="3" algn="l" rtl="0" hangingPunct="0"/>
            <a:r>
              <a:rPr lang="en-US" sz="2800" dirty="0">
                <a:solidFill>
                  <a:srgbClr val="FFFFFF"/>
                </a:solidFill>
              </a:rPr>
              <a:t>3.	I am what other people say or think of me</a:t>
            </a:r>
          </a:p>
          <a:p>
            <a:pPr marL="144000" lvl="3" algn="l" rtl="0" hangingPunct="0"/>
            <a:endParaRPr lang="en-US" sz="2800" dirty="0">
              <a:solidFill>
                <a:srgbClr val="FFFFFF"/>
              </a:solidFill>
            </a:endParaRPr>
          </a:p>
          <a:p>
            <a:pPr marL="144000" lvl="3" algn="l" rtl="0" hangingPunct="0"/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- Henri Nouwen</a:t>
            </a:r>
          </a:p>
          <a:p>
            <a:pPr algn="l" rtl="0" hangingPunct="0"/>
            <a:endParaRPr lang="en-US" sz="2800" dirty="0">
              <a:solidFill>
                <a:srgbClr val="FFFFFF"/>
              </a:solidFill>
            </a:endParaRPr>
          </a:p>
          <a:p>
            <a:pPr algn="l" rtl="0" hangingPunct="0"/>
            <a:r>
              <a:rPr lang="en-US" sz="28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In our day, there’s at least a couple more</a:t>
            </a:r>
          </a:p>
          <a:p>
            <a:pPr algn="l" rtl="0" hangingPunct="0"/>
            <a:endParaRPr lang="en-US" sz="2800" dirty="0">
              <a:solidFill>
                <a:srgbClr val="FFFFFF"/>
              </a:solidFill>
            </a:endParaRPr>
          </a:p>
          <a:p>
            <a:pPr marL="144000" lvl="3" algn="l" rtl="0" hangingPunct="0"/>
            <a:r>
              <a:rPr lang="en-US" sz="2800" dirty="0">
                <a:solidFill>
                  <a:srgbClr val="FFFFFF"/>
                </a:solidFill>
              </a:rPr>
              <a:t>4.	I am my worst past experience</a:t>
            </a:r>
          </a:p>
          <a:p>
            <a:pPr marL="144000" lvl="3" algn="l" rtl="0" hangingPunct="0"/>
            <a:r>
              <a:rPr lang="en-US" sz="2800" dirty="0">
                <a:solidFill>
                  <a:srgbClr val="FFFFFF"/>
                </a:solidFill>
              </a:rPr>
              <a:t>5.	I am what I feel</a:t>
            </a:r>
          </a:p>
          <a:p>
            <a:pPr algn="l" rtl="0" hangingPunct="0"/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55553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1115616" y="1954584"/>
            <a:ext cx="6984776" cy="31188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hangingPunct="0"/>
            <a:r>
              <a:rPr lang="en-US" sz="2800" dirty="0">
                <a:solidFill>
                  <a:srgbClr val="FFFFFF"/>
                </a:solidFill>
              </a:rPr>
              <a:t>The Spirit you received does not make you slaves, so that you live in fear again; rather, the Spirit you received brought about your adoption to sonship. And by him we cry, "</a:t>
            </a:r>
            <a:r>
              <a:rPr lang="en-US" sz="2800" dirty="0">
                <a:solidFill>
                  <a:srgbClr val="FFFF00"/>
                </a:solidFill>
              </a:rPr>
              <a:t>Abba, Father</a:t>
            </a:r>
            <a:r>
              <a:rPr lang="en-US" sz="2800" dirty="0">
                <a:solidFill>
                  <a:srgbClr val="FFFFFF"/>
                </a:solidFill>
              </a:rPr>
              <a:t>.”</a:t>
            </a:r>
          </a:p>
          <a:p>
            <a:pPr algn="l" rtl="0" hangingPunct="0"/>
            <a:endParaRPr lang="en-US" sz="2800" dirty="0">
              <a:solidFill>
                <a:srgbClr val="FFFFFF"/>
              </a:solidFill>
            </a:endParaRPr>
          </a:p>
          <a:p>
            <a:pPr algn="l" rtl="0" hangingPunct="0"/>
            <a:r>
              <a:rPr lang="en-US" sz="2800" dirty="0">
                <a:solidFill>
                  <a:srgbClr val="FFFFFF"/>
                </a:solidFill>
              </a:rPr>
              <a:t>Romans 8:15</a:t>
            </a:r>
          </a:p>
        </p:txBody>
      </p:sp>
    </p:spTree>
    <p:extLst>
      <p:ext uri="{BB962C8B-B14F-4D97-AF65-F5344CB8AC3E}">
        <p14:creationId xmlns:p14="http://schemas.microsoft.com/office/powerpoint/2010/main" val="244446894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90867D-1C90-3542-8325-02498D85E44F}"/>
              </a:ext>
            </a:extLst>
          </p:cNvPr>
          <p:cNvSpPr txBox="1"/>
          <p:nvPr/>
        </p:nvSpPr>
        <p:spPr>
          <a:xfrm>
            <a:off x="899592" y="1988840"/>
            <a:ext cx="7704856" cy="2687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14350" indent="-514350" algn="l" rtl="0" hangingPunct="0">
              <a:lnSpc>
                <a:spcPct val="150000"/>
              </a:lnSpc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You Make Yourself Available to Others</a:t>
            </a:r>
          </a:p>
          <a:p>
            <a:pPr marL="514350" indent="-514350" algn="l" rtl="0" hangingPunct="0">
              <a:lnSpc>
                <a:spcPct val="150000"/>
              </a:lnSpc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You Celebrate Others’ Success</a:t>
            </a:r>
          </a:p>
          <a:p>
            <a:pPr marL="514350" indent="-514350" algn="l" rtl="0" hangingPunct="0">
              <a:lnSpc>
                <a:spcPct val="150000"/>
              </a:lnSpc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You Know What It Means to Water and Plant</a:t>
            </a:r>
          </a:p>
          <a:p>
            <a:pPr marL="514350" indent="-514350" algn="l" rtl="0" hangingPunct="0">
              <a:lnSpc>
                <a:spcPct val="150000"/>
              </a:lnSpc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You Know Who You Are</a:t>
            </a:r>
          </a:p>
        </p:txBody>
      </p:sp>
    </p:spTree>
    <p:extLst>
      <p:ext uri="{BB962C8B-B14F-4D97-AF65-F5344CB8AC3E}">
        <p14:creationId xmlns:p14="http://schemas.microsoft.com/office/powerpoint/2010/main" val="226111773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80168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FF"/>
      </a:hlink>
      <a:folHlink>
        <a:srgbClr val="FF00FF"/>
      </a:folHlink>
    </a:clrScheme>
    <a:fontScheme name="Default">
      <a:majorFont>
        <a:latin typeface="Avenir Book"/>
        <a:ea typeface="Avenir Book"/>
        <a:cs typeface="Avenir Book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FF"/>
      </a:hlink>
      <a:folHlink>
        <a:srgbClr val="FF00FF"/>
      </a:folHlink>
    </a:clrScheme>
    <a:fontScheme name="Default">
      <a:majorFont>
        <a:latin typeface="Avenir Book"/>
        <a:ea typeface="Avenir Book"/>
        <a:cs typeface="Avenir Book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DDDDDD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34404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{4DB3982C-59CE-EF4C-AF6A-6F7DF84E217A}tf10001063</Template>
  <TotalTime>6155</TotalTime>
  <Words>410</Words>
  <Application>Microsoft Macintosh PowerPoint</Application>
  <PresentationFormat>On-screen Show (4:3)</PresentationFormat>
  <Paragraphs>46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Avenir Book</vt:lpstr>
      <vt:lpstr>Gill Sans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David Au</cp:lastModifiedBy>
  <cp:revision>593</cp:revision>
  <cp:lastPrinted>2019-08-11T12:02:06Z</cp:lastPrinted>
  <dcterms:modified xsi:type="dcterms:W3CDTF">2019-11-03T13:39:52Z</dcterms:modified>
</cp:coreProperties>
</file>